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7" r:id="rId1"/>
  </p:sldMasterIdLst>
  <p:notesMasterIdLst>
    <p:notesMasterId r:id="rId34"/>
  </p:notesMasterIdLst>
  <p:handoutMasterIdLst>
    <p:handoutMasterId r:id="rId35"/>
  </p:handoutMasterIdLst>
  <p:sldIdLst>
    <p:sldId id="480" r:id="rId2"/>
    <p:sldId id="728" r:id="rId3"/>
    <p:sldId id="740" r:id="rId4"/>
    <p:sldId id="741" r:id="rId5"/>
    <p:sldId id="703" r:id="rId6"/>
    <p:sldId id="742" r:id="rId7"/>
    <p:sldId id="743" r:id="rId8"/>
    <p:sldId id="679" r:id="rId9"/>
    <p:sldId id="730" r:id="rId10"/>
    <p:sldId id="721" r:id="rId11"/>
    <p:sldId id="708" r:id="rId12"/>
    <p:sldId id="734" r:id="rId13"/>
    <p:sldId id="710" r:id="rId14"/>
    <p:sldId id="712" r:id="rId15"/>
    <p:sldId id="713" r:id="rId16"/>
    <p:sldId id="717" r:id="rId17"/>
    <p:sldId id="719" r:id="rId18"/>
    <p:sldId id="686" r:id="rId19"/>
    <p:sldId id="688" r:id="rId20"/>
    <p:sldId id="689" r:id="rId21"/>
    <p:sldId id="737" r:id="rId22"/>
    <p:sldId id="738" r:id="rId23"/>
    <p:sldId id="739" r:id="rId24"/>
    <p:sldId id="744" r:id="rId25"/>
    <p:sldId id="745" r:id="rId26"/>
    <p:sldId id="746" r:id="rId27"/>
    <p:sldId id="747" r:id="rId28"/>
    <p:sldId id="748" r:id="rId29"/>
    <p:sldId id="749" r:id="rId30"/>
    <p:sldId id="750" r:id="rId31"/>
    <p:sldId id="751" r:id="rId32"/>
    <p:sldId id="595" r:id="rId33"/>
  </p:sldIdLst>
  <p:sldSz cx="9144000" cy="6858000" type="screen4x3"/>
  <p:notesSz cx="6881813" cy="9296400"/>
  <p:defaultTextStyle>
    <a:defPPr>
      <a:defRPr lang="en-US"/>
    </a:defPPr>
    <a:lvl1pPr algn="l" rtl="0" eaLnBrk="0" fontAlgn="base" hangingPunct="0">
      <a:spcBef>
        <a:spcPct val="0"/>
      </a:spcBef>
      <a:spcAft>
        <a:spcPct val="0"/>
      </a:spcAft>
      <a:defRPr sz="2800" b="1" i="1" kern="1200">
        <a:solidFill>
          <a:schemeClr val="accent1"/>
        </a:solidFill>
        <a:latin typeface="Times New Roman" pitchFamily="18" charset="0"/>
        <a:ea typeface="+mn-ea"/>
        <a:cs typeface="+mn-cs"/>
      </a:defRPr>
    </a:lvl1pPr>
    <a:lvl2pPr marL="457200" algn="l" rtl="0" eaLnBrk="0" fontAlgn="base" hangingPunct="0">
      <a:spcBef>
        <a:spcPct val="0"/>
      </a:spcBef>
      <a:spcAft>
        <a:spcPct val="0"/>
      </a:spcAft>
      <a:defRPr sz="2800" b="1" i="1" kern="1200">
        <a:solidFill>
          <a:schemeClr val="accent1"/>
        </a:solidFill>
        <a:latin typeface="Times New Roman" pitchFamily="18" charset="0"/>
        <a:ea typeface="+mn-ea"/>
        <a:cs typeface="+mn-cs"/>
      </a:defRPr>
    </a:lvl2pPr>
    <a:lvl3pPr marL="914400" algn="l" rtl="0" eaLnBrk="0" fontAlgn="base" hangingPunct="0">
      <a:spcBef>
        <a:spcPct val="0"/>
      </a:spcBef>
      <a:spcAft>
        <a:spcPct val="0"/>
      </a:spcAft>
      <a:defRPr sz="2800" b="1" i="1" kern="1200">
        <a:solidFill>
          <a:schemeClr val="accent1"/>
        </a:solidFill>
        <a:latin typeface="Times New Roman" pitchFamily="18" charset="0"/>
        <a:ea typeface="+mn-ea"/>
        <a:cs typeface="+mn-cs"/>
      </a:defRPr>
    </a:lvl3pPr>
    <a:lvl4pPr marL="1371600" algn="l" rtl="0" eaLnBrk="0" fontAlgn="base" hangingPunct="0">
      <a:spcBef>
        <a:spcPct val="0"/>
      </a:spcBef>
      <a:spcAft>
        <a:spcPct val="0"/>
      </a:spcAft>
      <a:defRPr sz="2800" b="1" i="1" kern="1200">
        <a:solidFill>
          <a:schemeClr val="accent1"/>
        </a:solidFill>
        <a:latin typeface="Times New Roman" pitchFamily="18" charset="0"/>
        <a:ea typeface="+mn-ea"/>
        <a:cs typeface="+mn-cs"/>
      </a:defRPr>
    </a:lvl4pPr>
    <a:lvl5pPr marL="1828800" algn="l" rtl="0" eaLnBrk="0" fontAlgn="base" hangingPunct="0">
      <a:spcBef>
        <a:spcPct val="0"/>
      </a:spcBef>
      <a:spcAft>
        <a:spcPct val="0"/>
      </a:spcAft>
      <a:defRPr sz="2800" b="1" i="1" kern="1200">
        <a:solidFill>
          <a:schemeClr val="accent1"/>
        </a:solidFill>
        <a:latin typeface="Times New Roman" pitchFamily="18" charset="0"/>
        <a:ea typeface="+mn-ea"/>
        <a:cs typeface="+mn-cs"/>
      </a:defRPr>
    </a:lvl5pPr>
    <a:lvl6pPr marL="2286000" algn="l" defTabSz="914400" rtl="0" eaLnBrk="1" latinLnBrk="0" hangingPunct="1">
      <a:defRPr sz="2800" b="1" i="1" kern="1200">
        <a:solidFill>
          <a:schemeClr val="accent1"/>
        </a:solidFill>
        <a:latin typeface="Times New Roman" pitchFamily="18" charset="0"/>
        <a:ea typeface="+mn-ea"/>
        <a:cs typeface="+mn-cs"/>
      </a:defRPr>
    </a:lvl6pPr>
    <a:lvl7pPr marL="2743200" algn="l" defTabSz="914400" rtl="0" eaLnBrk="1" latinLnBrk="0" hangingPunct="1">
      <a:defRPr sz="2800" b="1" i="1" kern="1200">
        <a:solidFill>
          <a:schemeClr val="accent1"/>
        </a:solidFill>
        <a:latin typeface="Times New Roman" pitchFamily="18" charset="0"/>
        <a:ea typeface="+mn-ea"/>
        <a:cs typeface="+mn-cs"/>
      </a:defRPr>
    </a:lvl7pPr>
    <a:lvl8pPr marL="3200400" algn="l" defTabSz="914400" rtl="0" eaLnBrk="1" latinLnBrk="0" hangingPunct="1">
      <a:defRPr sz="2800" b="1" i="1" kern="1200">
        <a:solidFill>
          <a:schemeClr val="accent1"/>
        </a:solidFill>
        <a:latin typeface="Times New Roman" pitchFamily="18" charset="0"/>
        <a:ea typeface="+mn-ea"/>
        <a:cs typeface="+mn-cs"/>
      </a:defRPr>
    </a:lvl8pPr>
    <a:lvl9pPr marL="3657600" algn="l" defTabSz="914400" rtl="0" eaLnBrk="1" latinLnBrk="0" hangingPunct="1">
      <a:defRPr sz="2800" b="1" i="1" kern="1200">
        <a:solidFill>
          <a:schemeClr val="accent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 uri="{2D200454-40CA-4A62-9FC3-DE9A4176ACB9}">
      <p15:notesGuideLst xmlns:p15="http://schemas.microsoft.com/office/powerpoint/2012/main">
        <p15:guide id="1" orient="horz" pos="2711" userDrawn="1">
          <p15:clr>
            <a:srgbClr val="A4A3A4"/>
          </p15:clr>
        </p15:guide>
        <p15:guide id="2" pos="2187" userDrawn="1">
          <p15:clr>
            <a:srgbClr val="A4A3A4"/>
          </p15:clr>
        </p15:guide>
        <p15:guide id="3" orient="horz" pos="2928" userDrawn="1">
          <p15:clr>
            <a:srgbClr val="A4A3A4"/>
          </p15:clr>
        </p15:guide>
        <p15:guide id="4"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99"/>
    <a:srgbClr val="008000"/>
    <a:srgbClr val="339933"/>
    <a:srgbClr val="0000CC"/>
    <a:srgbClr val="339966"/>
    <a:srgbClr val="003399"/>
    <a:srgbClr val="00CC99"/>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2832" autoAdjust="0"/>
  </p:normalViewPr>
  <p:slideViewPr>
    <p:cSldViewPr>
      <p:cViewPr varScale="1">
        <p:scale>
          <a:sx n="122" d="100"/>
          <a:sy n="122" d="100"/>
        </p:scale>
        <p:origin x="1368" y="108"/>
      </p:cViewPr>
      <p:guideLst>
        <p:guide orient="horz" pos="220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780" y="84"/>
      </p:cViewPr>
      <p:guideLst>
        <p:guide orient="horz" pos="2711"/>
        <p:guide pos="2187"/>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98102" y="1"/>
            <a:ext cx="2982119" cy="464820"/>
          </a:xfrm>
          <a:prstGeom prst="rect">
            <a:avLst/>
          </a:prstGeom>
        </p:spPr>
        <p:txBody>
          <a:bodyPr vert="horz" lIns="93177" tIns="46589" rIns="93177" bIns="46589" rtlCol="0"/>
          <a:lstStyle>
            <a:lvl1pPr algn="r">
              <a:defRPr sz="1200"/>
            </a:lvl1pPr>
          </a:lstStyle>
          <a:p>
            <a:fld id="{85621551-CCBD-4605-AAFE-3620E1872ACB}" type="datetimeFigureOut">
              <a:rPr lang="en-US" smtClean="0"/>
              <a:pPr/>
              <a:t>1/22/2019</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3177" tIns="46589" rIns="93177" bIns="46589" rtlCol="0" anchor="b"/>
          <a:lstStyle>
            <a:lvl1pPr algn="r">
              <a:defRPr sz="1200"/>
            </a:lvl1pPr>
          </a:lstStyle>
          <a:p>
            <a:fld id="{41B8BCD7-7032-462C-B8FC-A9C3E560D776}" type="slidenum">
              <a:rPr lang="en-US" smtClean="0"/>
              <a:pPr/>
              <a:t>‹#›</a:t>
            </a:fld>
            <a:endParaRPr lang="en-US" dirty="0"/>
          </a:p>
        </p:txBody>
      </p:sp>
    </p:spTree>
    <p:extLst>
      <p:ext uri="{BB962C8B-B14F-4D97-AF65-F5344CB8AC3E}">
        <p14:creationId xmlns:p14="http://schemas.microsoft.com/office/powerpoint/2010/main" val="1335779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1"/>
            <a:ext cx="2982119"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b="0" i="0">
                <a:solidFill>
                  <a:schemeClr val="tx1"/>
                </a:solidFill>
                <a:latin typeface="Times New Roman" charset="0"/>
              </a:defRPr>
            </a:lvl1pPr>
          </a:lstStyle>
          <a:p>
            <a:pPr>
              <a:defRPr/>
            </a:pPr>
            <a:endParaRPr lang="en-US" dirty="0"/>
          </a:p>
        </p:txBody>
      </p:sp>
      <p:sp>
        <p:nvSpPr>
          <p:cNvPr id="20483" name="Rectangle 3"/>
          <p:cNvSpPr>
            <a:spLocks noGrp="1" noChangeArrowheads="1"/>
          </p:cNvSpPr>
          <p:nvPr>
            <p:ph type="dt" idx="1"/>
          </p:nvPr>
        </p:nvSpPr>
        <p:spPr bwMode="auto">
          <a:xfrm>
            <a:off x="3899695" y="1"/>
            <a:ext cx="2982119"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b="0" i="0">
                <a:solidFill>
                  <a:schemeClr val="tx1"/>
                </a:solidFill>
                <a:latin typeface="Times New Roman" charset="0"/>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16013" y="696913"/>
            <a:ext cx="4649787" cy="348615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17576" y="4415791"/>
            <a:ext cx="5046663"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831580"/>
            <a:ext cx="2982119"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b="0" i="0">
                <a:solidFill>
                  <a:schemeClr val="tx1"/>
                </a:solidFill>
                <a:latin typeface="Times New Roman" charset="0"/>
              </a:defRPr>
            </a:lvl1pPr>
          </a:lstStyle>
          <a:p>
            <a:pPr>
              <a:defRPr/>
            </a:pPr>
            <a:endParaRPr lang="en-US" dirty="0"/>
          </a:p>
        </p:txBody>
      </p:sp>
      <p:sp>
        <p:nvSpPr>
          <p:cNvPr id="20487" name="Rectangle 7"/>
          <p:cNvSpPr>
            <a:spLocks noGrp="1" noChangeArrowheads="1"/>
          </p:cNvSpPr>
          <p:nvPr>
            <p:ph type="sldNum" sz="quarter" idx="5"/>
          </p:nvPr>
        </p:nvSpPr>
        <p:spPr bwMode="auto">
          <a:xfrm>
            <a:off x="3899695" y="8831580"/>
            <a:ext cx="2982119"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b="0" i="0">
                <a:solidFill>
                  <a:schemeClr val="tx1"/>
                </a:solidFill>
                <a:latin typeface="Times New Roman" charset="0"/>
              </a:defRPr>
            </a:lvl1pPr>
          </a:lstStyle>
          <a:p>
            <a:pPr>
              <a:defRPr/>
            </a:pPr>
            <a:fld id="{44067360-3DF1-4438-BED1-D6B9EEA85C97}" type="slidenum">
              <a:rPr lang="en-US"/>
              <a:pPr>
                <a:defRPr/>
              </a:pPr>
              <a:t>‹#›</a:t>
            </a:fld>
            <a:endParaRPr lang="en-US" dirty="0"/>
          </a:p>
        </p:txBody>
      </p:sp>
    </p:spTree>
    <p:extLst>
      <p:ext uri="{BB962C8B-B14F-4D97-AF65-F5344CB8AC3E}">
        <p14:creationId xmlns:p14="http://schemas.microsoft.com/office/powerpoint/2010/main" val="34048605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0705EE0-04B0-4CCC-AA2C-616FBC09A09F}" type="slidenum">
              <a:rPr lang="en-US" smtClean="0"/>
              <a:pPr>
                <a:defRPr/>
              </a:pPr>
              <a:t>1</a:t>
            </a:fld>
            <a:endParaRPr lang="en-US" dirty="0" smtClean="0"/>
          </a:p>
        </p:txBody>
      </p:sp>
    </p:spTree>
    <p:extLst>
      <p:ext uri="{BB962C8B-B14F-4D97-AF65-F5344CB8AC3E}">
        <p14:creationId xmlns:p14="http://schemas.microsoft.com/office/powerpoint/2010/main" val="1644987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13</a:t>
            </a:fld>
            <a:endParaRPr lang="en-US" smtClean="0"/>
          </a:p>
        </p:txBody>
      </p:sp>
    </p:spTree>
    <p:extLst>
      <p:ext uri="{BB962C8B-B14F-4D97-AF65-F5344CB8AC3E}">
        <p14:creationId xmlns:p14="http://schemas.microsoft.com/office/powerpoint/2010/main" val="318605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14</a:t>
            </a:fld>
            <a:endParaRPr lang="en-US" smtClean="0"/>
          </a:p>
        </p:txBody>
      </p:sp>
    </p:spTree>
    <p:extLst>
      <p:ext uri="{BB962C8B-B14F-4D97-AF65-F5344CB8AC3E}">
        <p14:creationId xmlns:p14="http://schemas.microsoft.com/office/powerpoint/2010/main" val="3711735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15</a:t>
            </a:fld>
            <a:endParaRPr lang="en-US" smtClean="0"/>
          </a:p>
        </p:txBody>
      </p:sp>
    </p:spTree>
    <p:extLst>
      <p:ext uri="{BB962C8B-B14F-4D97-AF65-F5344CB8AC3E}">
        <p14:creationId xmlns:p14="http://schemas.microsoft.com/office/powerpoint/2010/main" val="3990815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16</a:t>
            </a:fld>
            <a:endParaRPr lang="en-US" smtClean="0"/>
          </a:p>
        </p:txBody>
      </p:sp>
    </p:spTree>
    <p:extLst>
      <p:ext uri="{BB962C8B-B14F-4D97-AF65-F5344CB8AC3E}">
        <p14:creationId xmlns:p14="http://schemas.microsoft.com/office/powerpoint/2010/main" val="3162470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17</a:t>
            </a:fld>
            <a:endParaRPr lang="en-US" smtClean="0"/>
          </a:p>
        </p:txBody>
      </p:sp>
    </p:spTree>
    <p:extLst>
      <p:ext uri="{BB962C8B-B14F-4D97-AF65-F5344CB8AC3E}">
        <p14:creationId xmlns:p14="http://schemas.microsoft.com/office/powerpoint/2010/main" val="42077079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FC08878-41DA-44CC-988D-377A16A574A4}" type="slidenum">
              <a:rPr lang="en-US" smtClean="0"/>
              <a:pPr>
                <a:defRPr/>
              </a:pPr>
              <a:t>18</a:t>
            </a:fld>
            <a:endParaRPr lang="en-US" smtClean="0"/>
          </a:p>
        </p:txBody>
      </p:sp>
    </p:spTree>
    <p:extLst>
      <p:ext uri="{BB962C8B-B14F-4D97-AF65-F5344CB8AC3E}">
        <p14:creationId xmlns:p14="http://schemas.microsoft.com/office/powerpoint/2010/main" val="2076203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AA28EC6-06B0-4E87-9618-A5D5309EED56}" type="slidenum">
              <a:rPr lang="en-US" smtClean="0"/>
              <a:pPr>
                <a:defRPr/>
              </a:pPr>
              <a:t>19</a:t>
            </a:fld>
            <a:endParaRPr lang="en-US" smtClean="0"/>
          </a:p>
        </p:txBody>
      </p:sp>
    </p:spTree>
    <p:extLst>
      <p:ext uri="{BB962C8B-B14F-4D97-AF65-F5344CB8AC3E}">
        <p14:creationId xmlns:p14="http://schemas.microsoft.com/office/powerpoint/2010/main" val="2529998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4F7EDBF-7BB9-4AB5-8C9F-839BE34D242E}" type="slidenum">
              <a:rPr lang="en-US" smtClean="0"/>
              <a:pPr>
                <a:defRPr/>
              </a:pPr>
              <a:t>20</a:t>
            </a:fld>
            <a:endParaRPr lang="en-US" smtClean="0"/>
          </a:p>
        </p:txBody>
      </p:sp>
    </p:spTree>
    <p:extLst>
      <p:ext uri="{BB962C8B-B14F-4D97-AF65-F5344CB8AC3E}">
        <p14:creationId xmlns:p14="http://schemas.microsoft.com/office/powerpoint/2010/main" val="1198179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A10A5F3-DF98-46FD-884A-D8CB3B8712BB}" type="slidenum">
              <a:rPr lang="en-US" smtClean="0"/>
              <a:pPr>
                <a:defRPr/>
              </a:pPr>
              <a:t>21</a:t>
            </a:fld>
            <a:endParaRPr lang="en-US" smtClean="0"/>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143253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30</a:t>
            </a:fld>
            <a:endParaRPr lang="en-US" smtClean="0"/>
          </a:p>
        </p:txBody>
      </p:sp>
    </p:spTree>
    <p:extLst>
      <p:ext uri="{BB962C8B-B14F-4D97-AF65-F5344CB8AC3E}">
        <p14:creationId xmlns:p14="http://schemas.microsoft.com/office/powerpoint/2010/main" val="2651704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FA86F32-AD99-4B20-AC89-2F22A1E42FB0}" type="slidenum">
              <a:rPr lang="en-US" smtClean="0"/>
              <a:pPr>
                <a:defRPr/>
              </a:pPr>
              <a:t>5</a:t>
            </a:fld>
            <a:endParaRPr lang="en-US" smtClean="0"/>
          </a:p>
        </p:txBody>
      </p:sp>
    </p:spTree>
    <p:extLst>
      <p:ext uri="{BB962C8B-B14F-4D97-AF65-F5344CB8AC3E}">
        <p14:creationId xmlns:p14="http://schemas.microsoft.com/office/powerpoint/2010/main" val="2940472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31</a:t>
            </a:fld>
            <a:endParaRPr lang="en-US" smtClean="0"/>
          </a:p>
        </p:txBody>
      </p:sp>
    </p:spTree>
    <p:extLst>
      <p:ext uri="{BB962C8B-B14F-4D97-AF65-F5344CB8AC3E}">
        <p14:creationId xmlns:p14="http://schemas.microsoft.com/office/powerpoint/2010/main" val="2770781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FA86F32-AD99-4B20-AC89-2F22A1E42FB0}" type="slidenum">
              <a:rPr lang="en-US" smtClean="0"/>
              <a:pPr>
                <a:defRPr/>
              </a:pPr>
              <a:t>6</a:t>
            </a:fld>
            <a:endParaRPr lang="en-US" smtClean="0"/>
          </a:p>
        </p:txBody>
      </p:sp>
    </p:spTree>
    <p:extLst>
      <p:ext uri="{BB962C8B-B14F-4D97-AF65-F5344CB8AC3E}">
        <p14:creationId xmlns:p14="http://schemas.microsoft.com/office/powerpoint/2010/main" val="3936581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FA86F32-AD99-4B20-AC89-2F22A1E42FB0}" type="slidenum">
              <a:rPr lang="en-US" smtClean="0"/>
              <a:pPr>
                <a:defRPr/>
              </a:pPr>
              <a:t>7</a:t>
            </a:fld>
            <a:endParaRPr lang="en-US" smtClean="0"/>
          </a:p>
        </p:txBody>
      </p:sp>
    </p:spTree>
    <p:extLst>
      <p:ext uri="{BB962C8B-B14F-4D97-AF65-F5344CB8AC3E}">
        <p14:creationId xmlns:p14="http://schemas.microsoft.com/office/powerpoint/2010/main" val="1921366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8</a:t>
            </a:fld>
            <a:endParaRPr lang="en-US" smtClean="0"/>
          </a:p>
        </p:txBody>
      </p:sp>
    </p:spTree>
    <p:extLst>
      <p:ext uri="{BB962C8B-B14F-4D97-AF65-F5344CB8AC3E}">
        <p14:creationId xmlns:p14="http://schemas.microsoft.com/office/powerpoint/2010/main" val="1916448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A14C989-9BC1-4906-A10F-E19F53120BA3}" type="slidenum">
              <a:rPr lang="en-US" smtClean="0"/>
              <a:pPr>
                <a:defRPr/>
              </a:pPr>
              <a:t>9</a:t>
            </a:fld>
            <a:endParaRPr lang="en-US" smtClean="0"/>
          </a:p>
        </p:txBody>
      </p:sp>
    </p:spTree>
    <p:extLst>
      <p:ext uri="{BB962C8B-B14F-4D97-AF65-F5344CB8AC3E}">
        <p14:creationId xmlns:p14="http://schemas.microsoft.com/office/powerpoint/2010/main" val="782272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D7A6138-D4EA-4AFF-AF8D-B1AC519B0148}" type="slidenum">
              <a:rPr lang="en-US" smtClean="0"/>
              <a:pPr>
                <a:defRPr/>
              </a:pPr>
              <a:t>10</a:t>
            </a:fld>
            <a:endParaRPr lang="en-US" smtClean="0"/>
          </a:p>
        </p:txBody>
      </p:sp>
    </p:spTree>
    <p:extLst>
      <p:ext uri="{BB962C8B-B14F-4D97-AF65-F5344CB8AC3E}">
        <p14:creationId xmlns:p14="http://schemas.microsoft.com/office/powerpoint/2010/main" val="1376888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11</a:t>
            </a:fld>
            <a:endParaRPr lang="en-US" smtClean="0"/>
          </a:p>
        </p:txBody>
      </p:sp>
    </p:spTree>
    <p:extLst>
      <p:ext uri="{BB962C8B-B14F-4D97-AF65-F5344CB8AC3E}">
        <p14:creationId xmlns:p14="http://schemas.microsoft.com/office/powerpoint/2010/main" val="873326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0B10C34-6DEC-4D07-8438-49FE0EAB763B}" type="slidenum">
              <a:rPr lang="en-US" smtClean="0"/>
              <a:pPr>
                <a:defRPr/>
              </a:pPr>
              <a:t>12</a:t>
            </a:fld>
            <a:endParaRPr lang="en-US" smtClean="0"/>
          </a:p>
        </p:txBody>
      </p:sp>
    </p:spTree>
    <p:extLst>
      <p:ext uri="{BB962C8B-B14F-4D97-AF65-F5344CB8AC3E}">
        <p14:creationId xmlns:p14="http://schemas.microsoft.com/office/powerpoint/2010/main" val="2284501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lstStyle>
            <a:lvl1pPr>
              <a:defRPr/>
            </a:lvl1pPr>
          </a:lstStyle>
          <a:p>
            <a:r>
              <a:rPr lang="en-US" altLang="zh-CN" smtClean="0"/>
              <a:t>Click to edit Master title style</a:t>
            </a:r>
            <a:endParaRPr lang="zh-CN"/>
          </a:p>
        </p:txBody>
      </p:sp>
      <p:sp>
        <p:nvSpPr>
          <p:cNvPr id="205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ltLang="zh-CN" smtClean="0"/>
              <a:t>Click to edit Master subtitle style</a:t>
            </a:r>
            <a:endParaRPr lang="zh-CN"/>
          </a:p>
        </p:txBody>
      </p:sp>
      <p:sp>
        <p:nvSpPr>
          <p:cNvPr id="2052" name="Rectangle 4"/>
          <p:cNvSpPr>
            <a:spLocks noGrp="1" noChangeArrowheads="1"/>
          </p:cNvSpPr>
          <p:nvPr>
            <p:ph type="dt" sz="half" idx="2"/>
          </p:nvPr>
        </p:nvSpPr>
        <p:spPr/>
        <p:txBody>
          <a:bodyPr/>
          <a:lstStyle>
            <a:lvl1pPr>
              <a:defRPr/>
            </a:lvl1pPr>
          </a:lstStyle>
          <a:p>
            <a:fld id="{109ACFD0-4595-4A6F-A95B-C8D8B883510F}" type="datetimeFigureOut">
              <a:rPr lang="en-US" smtClean="0"/>
              <a:pPr/>
              <a:t>1/22/2019</a:t>
            </a:fld>
            <a:endParaRPr lang="en-US" dirty="0"/>
          </a:p>
        </p:txBody>
      </p:sp>
      <p:sp>
        <p:nvSpPr>
          <p:cNvPr id="2053" name="Rectangle 5"/>
          <p:cNvSpPr>
            <a:spLocks noGrp="1" noChangeArrowheads="1"/>
          </p:cNvSpPr>
          <p:nvPr>
            <p:ph type="ftr" sz="quarter" idx="3"/>
          </p:nvPr>
        </p:nvSpPr>
        <p:spPr/>
        <p:txBody>
          <a:bodyPr/>
          <a:lstStyle>
            <a:lvl1pPr>
              <a:defRPr/>
            </a:lvl1pPr>
          </a:lstStyle>
          <a:p>
            <a:endParaRPr lang="en-US" dirty="0"/>
          </a:p>
        </p:txBody>
      </p:sp>
      <p:sp>
        <p:nvSpPr>
          <p:cNvPr id="2054" name="Rectangle 6"/>
          <p:cNvSpPr>
            <a:spLocks noGrp="1" noChangeArrowheads="1"/>
          </p:cNvSpPr>
          <p:nvPr>
            <p:ph type="sldNum" sz="quarter" idx="4"/>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09ACFD0-4595-4A6F-A95B-C8D8B883510F}" type="datetimeFigureOut">
              <a:rPr lang="en-US" smtClean="0"/>
              <a:pPr/>
              <a:t>1/22/2019</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40BE030-BF05-488B-9E2F-5B1CCDA3C69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smtClean="0"/>
              <a:t>单击此处编辑母版文本样式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09ACFD0-4595-4A6F-A95B-C8D8B883510F}" type="datetimeFigureOut">
              <a:rPr lang="en-US" smtClean="0"/>
              <a:pPr/>
              <a:t>1/22/2019</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40BE030-BF05-488B-9E2F-5B1CCDA3C69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ea typeface="宋体" pitchFamily="2" charset="-122"/>
        </a:defRPr>
      </a:lvl2pPr>
      <a:lvl3pPr algn="ctr" rtl="0" eaLnBrk="1" fontAlgn="base" hangingPunct="1">
        <a:spcBef>
          <a:spcPct val="0"/>
        </a:spcBef>
        <a:spcAft>
          <a:spcPct val="0"/>
        </a:spcAft>
        <a:defRPr sz="4400">
          <a:solidFill>
            <a:schemeClr val="tx2"/>
          </a:solidFill>
          <a:latin typeface="Arial" pitchFamily="34" charset="0"/>
          <a:ea typeface="宋体" pitchFamily="2" charset="-122"/>
        </a:defRPr>
      </a:lvl3pPr>
      <a:lvl4pPr algn="ctr" rtl="0" eaLnBrk="1" fontAlgn="base" hangingPunct="1">
        <a:spcBef>
          <a:spcPct val="0"/>
        </a:spcBef>
        <a:spcAft>
          <a:spcPct val="0"/>
        </a:spcAft>
        <a:defRPr sz="4400">
          <a:solidFill>
            <a:schemeClr val="tx2"/>
          </a:solidFill>
          <a:latin typeface="Arial" pitchFamily="34" charset="0"/>
          <a:ea typeface="宋体" pitchFamily="2" charset="-122"/>
        </a:defRPr>
      </a:lvl4pPr>
      <a:lvl5pPr algn="ctr" rtl="0" eaLnBrk="1" fontAlgn="base" hangingPunct="1">
        <a:spcBef>
          <a:spcPct val="0"/>
        </a:spcBef>
        <a:spcAft>
          <a:spcPct val="0"/>
        </a:spcAft>
        <a:defRPr sz="4400">
          <a:solidFill>
            <a:schemeClr val="tx2"/>
          </a:solidFill>
          <a:latin typeface="Arial" pitchFamily="34" charset="0"/>
          <a:ea typeface="宋体" pitchFamily="2" charset="-122"/>
        </a:defRPr>
      </a:lvl5pPr>
      <a:lvl6pPr marL="457200" algn="ctr" rtl="0" eaLnBrk="1" fontAlgn="base" hangingPunct="1">
        <a:spcBef>
          <a:spcPct val="0"/>
        </a:spcBef>
        <a:spcAft>
          <a:spcPct val="0"/>
        </a:spcAft>
        <a:defRPr sz="4400">
          <a:solidFill>
            <a:schemeClr val="tx2"/>
          </a:solidFill>
          <a:latin typeface="Arial" pitchFamily="34" charset="0"/>
          <a:ea typeface="宋体" pitchFamily="2" charset="-122"/>
        </a:defRPr>
      </a:lvl6pPr>
      <a:lvl7pPr marL="914400" algn="ctr" rtl="0" eaLnBrk="1" fontAlgn="base" hangingPunct="1">
        <a:spcBef>
          <a:spcPct val="0"/>
        </a:spcBef>
        <a:spcAft>
          <a:spcPct val="0"/>
        </a:spcAft>
        <a:defRPr sz="4400">
          <a:solidFill>
            <a:schemeClr val="tx2"/>
          </a:solidFill>
          <a:latin typeface="Arial" pitchFamily="34" charset="0"/>
          <a:ea typeface="宋体" pitchFamily="2" charset="-122"/>
        </a:defRPr>
      </a:lvl7pPr>
      <a:lvl8pPr marL="1371600" algn="ctr" rtl="0" eaLnBrk="1" fontAlgn="base" hangingPunct="1">
        <a:spcBef>
          <a:spcPct val="0"/>
        </a:spcBef>
        <a:spcAft>
          <a:spcPct val="0"/>
        </a:spcAft>
        <a:defRPr sz="4400">
          <a:solidFill>
            <a:schemeClr val="tx2"/>
          </a:solidFill>
          <a:latin typeface="Arial" pitchFamily="34" charset="0"/>
          <a:ea typeface="宋体" pitchFamily="2" charset="-122"/>
        </a:defRPr>
      </a:lvl8pPr>
      <a:lvl9pPr marL="1828800" algn="ctr" rtl="0" eaLnBrk="1" fontAlgn="base" hangingPunct="1">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6"/>
          <p:cNvSpPr>
            <a:spLocks noChangeArrowheads="1"/>
          </p:cNvSpPr>
          <p:nvPr/>
        </p:nvSpPr>
        <p:spPr bwMode="auto">
          <a:xfrm>
            <a:off x="304800" y="2057400"/>
            <a:ext cx="8482042" cy="1714512"/>
          </a:xfrm>
          <a:prstGeom prst="rect">
            <a:avLst/>
          </a:prstGeom>
          <a:solidFill>
            <a:srgbClr val="000099"/>
          </a:solidFill>
          <a:ln w="76200">
            <a:solidFill>
              <a:srgbClr val="FF9900"/>
            </a:solidFill>
            <a:miter lim="800000"/>
            <a:headEnd/>
            <a:tailEnd/>
          </a:ln>
        </p:spPr>
        <p:txBody>
          <a:bodyPr anchor="ctr"/>
          <a:lstStyle/>
          <a:p>
            <a:pPr algn="ctr">
              <a:defRPr/>
            </a:pPr>
            <a:r>
              <a:rPr lang="en-IN" i="0" dirty="0">
                <a:solidFill>
                  <a:schemeClr val="bg1"/>
                </a:solidFill>
              </a:rPr>
              <a:t>Administrative P</a:t>
            </a:r>
            <a:r>
              <a:rPr lang="en-IN" i="0" dirty="0" smtClean="0">
                <a:solidFill>
                  <a:schemeClr val="bg1"/>
                </a:solidFill>
              </a:rPr>
              <a:t>rocedures </a:t>
            </a:r>
            <a:r>
              <a:rPr lang="en-IN" i="0" dirty="0">
                <a:solidFill>
                  <a:schemeClr val="bg1"/>
                </a:solidFill>
              </a:rPr>
              <a:t>in </a:t>
            </a:r>
            <a:r>
              <a:rPr lang="en-IN" i="0" dirty="0" smtClean="0">
                <a:solidFill>
                  <a:schemeClr val="bg1"/>
                </a:solidFill>
              </a:rPr>
              <a:t>Survey Implementation </a:t>
            </a:r>
            <a:r>
              <a:rPr lang="en-IN" i="0" dirty="0">
                <a:solidFill>
                  <a:schemeClr val="bg1"/>
                </a:solidFill>
              </a:rPr>
              <a:t>and P</a:t>
            </a:r>
            <a:r>
              <a:rPr lang="en-IN" i="0" dirty="0" smtClean="0">
                <a:solidFill>
                  <a:schemeClr val="bg1"/>
                </a:solidFill>
              </a:rPr>
              <a:t>rotocols </a:t>
            </a:r>
            <a:r>
              <a:rPr lang="en-IN" i="0" dirty="0">
                <a:solidFill>
                  <a:schemeClr val="bg1"/>
                </a:solidFill>
              </a:rPr>
              <a:t>to </a:t>
            </a:r>
            <a:r>
              <a:rPr lang="en-IN" i="0" dirty="0" smtClean="0">
                <a:solidFill>
                  <a:schemeClr val="bg1"/>
                </a:solidFill>
              </a:rPr>
              <a:t>Ensure </a:t>
            </a:r>
            <a:r>
              <a:rPr lang="en-IN" i="0" dirty="0">
                <a:solidFill>
                  <a:schemeClr val="bg1"/>
                </a:solidFill>
              </a:rPr>
              <a:t>D</a:t>
            </a:r>
            <a:r>
              <a:rPr lang="en-IN" i="0" dirty="0" smtClean="0">
                <a:solidFill>
                  <a:schemeClr val="bg1"/>
                </a:solidFill>
              </a:rPr>
              <a:t>ata </a:t>
            </a:r>
            <a:r>
              <a:rPr lang="en-IN" i="0" dirty="0">
                <a:solidFill>
                  <a:schemeClr val="bg1"/>
                </a:solidFill>
              </a:rPr>
              <a:t>Q</a:t>
            </a:r>
            <a:r>
              <a:rPr lang="en-IN" i="0" dirty="0" smtClean="0">
                <a:solidFill>
                  <a:schemeClr val="bg1"/>
                </a:solidFill>
              </a:rPr>
              <a:t>uality</a:t>
            </a:r>
            <a:endParaRPr lang="en-US" sz="3400" i="0" dirty="0">
              <a:solidFill>
                <a:schemeClr val="bg1"/>
              </a:solidFill>
              <a:ea typeface="+mj-ea"/>
              <a:cs typeface="Times New Roman" pitchFamily="18" charset="0"/>
            </a:endParaRPr>
          </a:p>
        </p:txBody>
      </p:sp>
      <p:pic>
        <p:nvPicPr>
          <p:cNvPr id="13318" name="Picture 7" descr="C:\Documents and Settings\Administrator\Desktop\LOGO\Copy of ashoka1.bmp"/>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228600"/>
            <a:ext cx="1212850" cy="1457325"/>
          </a:xfrm>
          <a:prstGeom prst="rect">
            <a:avLst/>
          </a:prstGeom>
          <a:noFill/>
          <a:ln w="9525">
            <a:noFill/>
            <a:miter lim="800000"/>
            <a:headEnd/>
            <a:tailEnd/>
          </a:ln>
        </p:spPr>
      </p:pic>
      <p:sp>
        <p:nvSpPr>
          <p:cNvPr id="9" name="Rounded Rectangle 8"/>
          <p:cNvSpPr/>
          <p:nvPr/>
        </p:nvSpPr>
        <p:spPr>
          <a:xfrm>
            <a:off x="2374121" y="4343400"/>
            <a:ext cx="4343400" cy="1066800"/>
          </a:xfrm>
          <a:prstGeom prst="roundRect">
            <a:avLst/>
          </a:prstGeom>
          <a:solidFill>
            <a:srgbClr val="000099"/>
          </a:solidFill>
          <a:ln w="76200">
            <a:solidFill>
              <a:srgbClr val="FF9900"/>
            </a:solidFill>
            <a:miter lim="800000"/>
            <a:headEnd/>
            <a:tailEnd/>
          </a:ln>
        </p:spPr>
        <p:txBody>
          <a:bodyPr anchor="ctr"/>
          <a:lstStyle/>
          <a:p>
            <a:pPr algn="ctr">
              <a:defRPr/>
            </a:pPr>
            <a:r>
              <a:rPr lang="en-US" sz="3200" i="0" dirty="0" smtClean="0">
                <a:solidFill>
                  <a:schemeClr val="bg1"/>
                </a:solidFill>
                <a:cs typeface="Times New Roman" pitchFamily="18" charset="0"/>
              </a:rPr>
              <a:t>NFHS Team</a:t>
            </a:r>
            <a:endParaRPr lang="en-US" sz="3200" dirty="0">
              <a:solidFill>
                <a:schemeClr val="bg1"/>
              </a:solidFill>
              <a:ea typeface="+mj-ea"/>
              <a:cs typeface="Times New Roman" pitchFamily="18" charset="0"/>
            </a:endParaRPr>
          </a:p>
        </p:txBody>
      </p:sp>
      <p:pic>
        <p:nvPicPr>
          <p:cNvPr id="6" name="Picture 5" descr="\\newrch1\ShareDoc\Priyananda\IIPS LOGO.jpg"/>
          <p:cNvPicPr/>
          <p:nvPr/>
        </p:nvPicPr>
        <p:blipFill>
          <a:blip r:embed="rId4" cstate="print">
            <a:clrChange>
              <a:clrFrom>
                <a:srgbClr val="FFFFFF"/>
              </a:clrFrom>
              <a:clrTo>
                <a:srgbClr val="FFFFFF">
                  <a:alpha val="0"/>
                </a:srgbClr>
              </a:clrTo>
            </a:clrChange>
            <a:duotone>
              <a:schemeClr val="accent2">
                <a:shade val="45000"/>
                <a:satMod val="135000"/>
              </a:schemeClr>
              <a:prstClr val="white"/>
            </a:duotone>
          </a:blip>
          <a:srcRect/>
          <a:stretch>
            <a:fillRect/>
          </a:stretch>
        </p:blipFill>
        <p:spPr bwMode="auto">
          <a:xfrm>
            <a:off x="6929454" y="142852"/>
            <a:ext cx="1857388" cy="1571636"/>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304800" y="1383156"/>
            <a:ext cx="8443664" cy="4924425"/>
          </a:xfrm>
          <a:prstGeom prst="rect">
            <a:avLst/>
          </a:prstGeom>
          <a:noFill/>
          <a:ln w="9525">
            <a:noFill/>
            <a:miter lim="800000"/>
            <a:headEnd/>
            <a:tailEnd/>
          </a:ln>
        </p:spPr>
        <p:txBody>
          <a:bodyPr wrap="square" anchor="ctr">
            <a:spAutoFit/>
          </a:bodyPr>
          <a:lstStyle/>
          <a:p>
            <a:pPr marL="682625" indent="-571500" algn="just" eaLnBrk="0" hangingPunct="0">
              <a:spcBef>
                <a:spcPts val="600"/>
              </a:spcBef>
              <a:spcAft>
                <a:spcPts val="600"/>
              </a:spcAft>
              <a:buFont typeface="Wingdings" panose="05000000000000000000" pitchFamily="2" charset="2"/>
              <a:buChar char="ü"/>
              <a:defRPr/>
            </a:pPr>
            <a:r>
              <a:rPr lang="en-US" sz="2200" b="0" i="0" dirty="0">
                <a:solidFill>
                  <a:schemeClr val="tx1"/>
                </a:solidFill>
                <a:cs typeface="Times New Roman" pitchFamily="18" charset="0"/>
              </a:rPr>
              <a:t>FAs must organize state/UTs level training for the main survey just after </a:t>
            </a:r>
            <a:r>
              <a:rPr lang="en-US" sz="2200" b="0" i="0" dirty="0" smtClean="0">
                <a:solidFill>
                  <a:schemeClr val="tx1"/>
                </a:solidFill>
                <a:cs typeface="Times New Roman" pitchFamily="18" charset="0"/>
              </a:rPr>
              <a:t>TOT, as per dates mentioned in the time schedule.</a:t>
            </a:r>
          </a:p>
          <a:p>
            <a:pPr marL="682625" indent="-571500" algn="just" eaLnBrk="0" hangingPunct="0">
              <a:spcBef>
                <a:spcPts val="600"/>
              </a:spcBef>
              <a:spcAft>
                <a:spcPts val="600"/>
              </a:spcAft>
              <a:buFont typeface="Wingdings" panose="05000000000000000000" pitchFamily="2" charset="2"/>
              <a:buChar char="ü"/>
              <a:defRPr/>
            </a:pPr>
            <a:r>
              <a:rPr lang="en-US" sz="2200" b="0" i="0" dirty="0" smtClean="0">
                <a:solidFill>
                  <a:schemeClr val="tx1"/>
                </a:solidFill>
                <a:cs typeface="Times New Roman" pitchFamily="18" charset="0"/>
              </a:rPr>
              <a:t>Main Survey Training </a:t>
            </a:r>
            <a:r>
              <a:rPr lang="en-US" sz="2200" b="0" i="0" dirty="0">
                <a:solidFill>
                  <a:schemeClr val="tx1"/>
                </a:solidFill>
                <a:cs typeface="Times New Roman" pitchFamily="18" charset="0"/>
              </a:rPr>
              <a:t>for Field investigators, supervisors and health investigators – four weeks (28 days) with adequate field practice as per NFHS protocol</a:t>
            </a:r>
            <a:r>
              <a:rPr lang="en-US" sz="2200" b="0" i="0" dirty="0" smtClean="0">
                <a:solidFill>
                  <a:schemeClr val="tx1"/>
                </a:solidFill>
                <a:cs typeface="Times New Roman" pitchFamily="18" charset="0"/>
              </a:rPr>
              <a:t>.</a:t>
            </a:r>
          </a:p>
          <a:p>
            <a:pPr marL="682625" indent="-571500" algn="just" eaLnBrk="0" hangingPunct="0">
              <a:spcBef>
                <a:spcPts val="600"/>
              </a:spcBef>
              <a:spcAft>
                <a:spcPts val="600"/>
              </a:spcAft>
              <a:buFont typeface="Wingdings" panose="05000000000000000000" pitchFamily="2" charset="2"/>
              <a:buChar char="ü"/>
              <a:defRPr/>
            </a:pPr>
            <a:r>
              <a:rPr lang="en-US" sz="2200" i="0" dirty="0" smtClean="0">
                <a:solidFill>
                  <a:srgbClr val="0070C0"/>
                </a:solidFill>
                <a:cs typeface="Times New Roman" pitchFamily="18" charset="0"/>
              </a:rPr>
              <a:t>FA must pay salary and DA to the trainees, even for the training period</a:t>
            </a:r>
            <a:r>
              <a:rPr lang="en-US" sz="2200" b="0" i="0" dirty="0" smtClean="0">
                <a:solidFill>
                  <a:schemeClr val="tx1"/>
                </a:solidFill>
                <a:cs typeface="Times New Roman" pitchFamily="18" charset="0"/>
              </a:rPr>
              <a:t>. </a:t>
            </a:r>
          </a:p>
          <a:p>
            <a:pPr marL="568325" indent="-457200" algn="just">
              <a:spcBef>
                <a:spcPts val="600"/>
              </a:spcBef>
              <a:spcAft>
                <a:spcPts val="600"/>
              </a:spcAft>
              <a:buFont typeface="Wingdings" panose="05000000000000000000" pitchFamily="2" charset="2"/>
              <a:buChar char="ü"/>
            </a:pPr>
            <a:r>
              <a:rPr lang="en-US" sz="2200" b="0" i="0" dirty="0" smtClean="0">
                <a:solidFill>
                  <a:schemeClr val="tx1"/>
                </a:solidFill>
                <a:cs typeface="Times New Roman" pitchFamily="18" charset="0"/>
              </a:rPr>
              <a:t>FAs </a:t>
            </a:r>
            <a:r>
              <a:rPr lang="en-US" sz="2200" b="0" i="0" dirty="0">
                <a:solidFill>
                  <a:schemeClr val="tx1"/>
                </a:solidFill>
                <a:cs typeface="Times New Roman" pitchFamily="18" charset="0"/>
              </a:rPr>
              <a:t>must train extra field personnel to compensate the drop out or shortage of </a:t>
            </a:r>
            <a:r>
              <a:rPr lang="en-US" sz="2200" b="0" i="0" dirty="0" smtClean="0">
                <a:solidFill>
                  <a:schemeClr val="tx1"/>
                </a:solidFill>
                <a:cs typeface="Times New Roman" pitchFamily="18" charset="0"/>
              </a:rPr>
              <a:t>manpower</a:t>
            </a:r>
          </a:p>
          <a:p>
            <a:pPr marL="568325" indent="-457200" algn="just">
              <a:spcBef>
                <a:spcPts val="600"/>
              </a:spcBef>
              <a:spcAft>
                <a:spcPts val="600"/>
              </a:spcAft>
              <a:buFont typeface="Wingdings" panose="05000000000000000000" pitchFamily="2" charset="2"/>
              <a:buChar char="ü"/>
            </a:pPr>
            <a:r>
              <a:rPr lang="en-US" sz="2200" b="0" i="0" dirty="0" smtClean="0">
                <a:solidFill>
                  <a:schemeClr val="tx1"/>
                </a:solidFill>
                <a:cs typeface="Times New Roman" pitchFamily="18" charset="0"/>
              </a:rPr>
              <a:t>FAs </a:t>
            </a:r>
            <a:r>
              <a:rPr lang="en-US" sz="2200" b="0" i="0" dirty="0">
                <a:solidFill>
                  <a:schemeClr val="tx1"/>
                </a:solidFill>
                <a:cs typeface="Times New Roman" pitchFamily="18" charset="0"/>
              </a:rPr>
              <a:t>must arrange at least 2 training in those states/UTs where the number of districts </a:t>
            </a:r>
            <a:r>
              <a:rPr lang="en-US" sz="2200" b="0" i="0" dirty="0" smtClean="0">
                <a:solidFill>
                  <a:schemeClr val="tx1"/>
                </a:solidFill>
                <a:cs typeface="Times New Roman" pitchFamily="18" charset="0"/>
              </a:rPr>
              <a:t>are </a:t>
            </a:r>
            <a:r>
              <a:rPr lang="en-US" sz="2200" b="0" i="0" dirty="0">
                <a:solidFill>
                  <a:schemeClr val="tx1"/>
                </a:solidFill>
                <a:cs typeface="Times New Roman" pitchFamily="18" charset="0"/>
              </a:rPr>
              <a:t>10 or </a:t>
            </a:r>
            <a:r>
              <a:rPr lang="en-US" sz="2200" b="0" i="0" dirty="0" smtClean="0">
                <a:solidFill>
                  <a:schemeClr val="tx1"/>
                </a:solidFill>
                <a:cs typeface="Times New Roman" pitchFamily="18" charset="0"/>
              </a:rPr>
              <a:t>more</a:t>
            </a:r>
          </a:p>
          <a:p>
            <a:pPr marL="568325" lvl="0" indent="-457200">
              <a:spcBef>
                <a:spcPts val="600"/>
              </a:spcBef>
              <a:spcAft>
                <a:spcPts val="600"/>
              </a:spcAft>
              <a:buFont typeface="Wingdings" panose="05000000000000000000" pitchFamily="2" charset="2"/>
              <a:buChar char="ü"/>
            </a:pPr>
            <a:r>
              <a:rPr lang="en-US" sz="2200" b="0" i="0" dirty="0" smtClean="0">
                <a:solidFill>
                  <a:schemeClr val="tx1"/>
                </a:solidFill>
                <a:cs typeface="Times New Roman" pitchFamily="18" charset="0"/>
              </a:rPr>
              <a:t>Ensure </a:t>
            </a:r>
            <a:r>
              <a:rPr lang="en-US" sz="2200" b="0" i="0" dirty="0">
                <a:solidFill>
                  <a:schemeClr val="tx1"/>
                </a:solidFill>
                <a:cs typeface="Times New Roman" pitchFamily="18" charset="0"/>
              </a:rPr>
              <a:t>minimum Educational qualification of the field investigators.</a:t>
            </a:r>
          </a:p>
        </p:txBody>
      </p:sp>
      <p:sp>
        <p:nvSpPr>
          <p:cNvPr id="5" name="TextBox 4"/>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560387" y="974467"/>
            <a:ext cx="8178552" cy="5216813"/>
          </a:xfrm>
          <a:prstGeom prst="rect">
            <a:avLst/>
          </a:prstGeom>
          <a:noFill/>
          <a:ln w="9525">
            <a:noFill/>
            <a:miter lim="800000"/>
            <a:headEnd/>
            <a:tailEnd/>
          </a:ln>
        </p:spPr>
        <p:txBody>
          <a:bodyPr wrap="square" anchor="ctr">
            <a:spAutoFit/>
          </a:bodyPr>
          <a:lstStyle/>
          <a:p>
            <a:pPr marL="454025" indent="-342900" algn="just">
              <a:spcBef>
                <a:spcPts val="600"/>
              </a:spcBef>
              <a:buFont typeface="Wingdings" panose="05000000000000000000" pitchFamily="2" charset="2"/>
              <a:buChar char="ü"/>
              <a:defRPr/>
            </a:pPr>
            <a:r>
              <a:rPr lang="en-US" sz="2200" b="0" i="0" dirty="0" smtClean="0">
                <a:solidFill>
                  <a:schemeClr val="tx1"/>
                </a:solidFill>
              </a:rPr>
              <a:t>The FA must train extra field personnel to ensure that there is sufficient number of field staff to conduct the fieldwork within the stipulated time period of </a:t>
            </a:r>
            <a:r>
              <a:rPr lang="en-US" sz="2200" i="0" dirty="0" smtClean="0">
                <a:solidFill>
                  <a:srgbClr val="0070C0"/>
                </a:solidFill>
              </a:rPr>
              <a:t>four months</a:t>
            </a:r>
            <a:r>
              <a:rPr lang="en-US" sz="2200" b="0" i="0" dirty="0" smtClean="0">
                <a:solidFill>
                  <a:schemeClr val="tx1"/>
                </a:solidFill>
              </a:rPr>
              <a:t>. </a:t>
            </a:r>
          </a:p>
          <a:p>
            <a:pPr marL="454025" indent="-342900" algn="just">
              <a:spcBef>
                <a:spcPts val="600"/>
              </a:spcBef>
              <a:buFont typeface="Wingdings" panose="05000000000000000000" pitchFamily="2" charset="2"/>
              <a:buChar char="ü"/>
              <a:defRPr/>
            </a:pPr>
            <a:r>
              <a:rPr lang="en-US" sz="2200" b="0" i="0" dirty="0" smtClean="0">
                <a:solidFill>
                  <a:schemeClr val="tx1"/>
                </a:solidFill>
              </a:rPr>
              <a:t>Health Coordinator of FA will be jointly responsible for training and supervision of the CAB component</a:t>
            </a:r>
          </a:p>
          <a:p>
            <a:pPr marL="454025" indent="-342900" algn="just">
              <a:spcBef>
                <a:spcPts val="600"/>
              </a:spcBef>
              <a:buFont typeface="Wingdings" panose="05000000000000000000" pitchFamily="2" charset="2"/>
              <a:buChar char="ü"/>
              <a:defRPr/>
            </a:pPr>
            <a:r>
              <a:rPr lang="en-US" sz="2200" b="0" i="0" dirty="0" smtClean="0">
                <a:solidFill>
                  <a:schemeClr val="tx1"/>
                </a:solidFill>
              </a:rPr>
              <a:t>Health coordinator of FA will be responsible for coordinating the activities with IIPS with regard to CAB component including supply, storage and inventory management of CAB consumables and equipment</a:t>
            </a:r>
          </a:p>
          <a:p>
            <a:pPr marL="454025" indent="-342900" algn="just">
              <a:spcBef>
                <a:spcPts val="600"/>
              </a:spcBef>
              <a:buFont typeface="Wingdings" panose="05000000000000000000" pitchFamily="2" charset="2"/>
              <a:buChar char="ü"/>
              <a:defRPr/>
            </a:pPr>
            <a:r>
              <a:rPr lang="en-US" sz="2200" b="0" i="0" dirty="0" smtClean="0">
                <a:solidFill>
                  <a:schemeClr val="tx1"/>
                </a:solidFill>
              </a:rPr>
              <a:t>IT coordinator of FA will be responsible for coordinating with the IT team in the Central Office i.e. IIPS, in overall CAPI related works including data transfer and management.</a:t>
            </a:r>
          </a:p>
          <a:p>
            <a:pPr marL="454025" indent="-342900" algn="just">
              <a:spcBef>
                <a:spcPts val="600"/>
              </a:spcBef>
              <a:buFont typeface="Wingdings" panose="05000000000000000000" pitchFamily="2" charset="2"/>
              <a:buChar char="ü"/>
              <a:defRPr/>
            </a:pPr>
            <a:r>
              <a:rPr lang="en-US" sz="2200" b="0" i="0" dirty="0">
                <a:solidFill>
                  <a:schemeClr val="tx1"/>
                </a:solidFill>
              </a:rPr>
              <a:t>Minimum of </a:t>
            </a:r>
            <a:r>
              <a:rPr lang="en-US" sz="2200" i="0" dirty="0">
                <a:solidFill>
                  <a:srgbClr val="0070C0"/>
                </a:solidFill>
              </a:rPr>
              <a:t>four-day visit </a:t>
            </a:r>
            <a:r>
              <a:rPr lang="en-US" sz="2200" b="0" i="0" dirty="0">
                <a:solidFill>
                  <a:schemeClr val="tx1"/>
                </a:solidFill>
              </a:rPr>
              <a:t>is essential for state module PSUs</a:t>
            </a:r>
          </a:p>
          <a:p>
            <a:pPr marL="454025" indent="-342900" algn="just">
              <a:spcBef>
                <a:spcPts val="600"/>
              </a:spcBef>
              <a:buFont typeface="Wingdings" panose="05000000000000000000" pitchFamily="2" charset="2"/>
              <a:buChar char="ü"/>
              <a:defRPr/>
            </a:pPr>
            <a:r>
              <a:rPr lang="en-US" sz="2200" b="0" i="0" dirty="0" smtClean="0">
                <a:solidFill>
                  <a:schemeClr val="tx1"/>
                </a:solidFill>
              </a:rPr>
              <a:t>Minimum </a:t>
            </a:r>
            <a:r>
              <a:rPr lang="en-US" sz="2200" b="0" i="0" dirty="0">
                <a:solidFill>
                  <a:schemeClr val="tx1"/>
                </a:solidFill>
              </a:rPr>
              <a:t>of </a:t>
            </a:r>
            <a:r>
              <a:rPr lang="en-US" sz="2200" i="0" dirty="0">
                <a:solidFill>
                  <a:srgbClr val="0070C0"/>
                </a:solidFill>
              </a:rPr>
              <a:t>three-day visit </a:t>
            </a:r>
            <a:r>
              <a:rPr lang="en-US" sz="2200" b="0" i="0" dirty="0">
                <a:solidFill>
                  <a:schemeClr val="tx1"/>
                </a:solidFill>
              </a:rPr>
              <a:t>is required for district module </a:t>
            </a:r>
            <a:r>
              <a:rPr lang="en-US" sz="2200" b="0" i="0" dirty="0" smtClean="0">
                <a:solidFill>
                  <a:schemeClr val="tx1"/>
                </a:solidFill>
              </a:rPr>
              <a:t>PSUs</a:t>
            </a: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395858" y="1066800"/>
            <a:ext cx="8352606" cy="3447098"/>
          </a:xfrm>
          <a:prstGeom prst="rect">
            <a:avLst/>
          </a:prstGeom>
          <a:noFill/>
          <a:ln w="9525">
            <a:noFill/>
            <a:miter lim="800000"/>
            <a:headEnd/>
            <a:tailEnd/>
          </a:ln>
        </p:spPr>
        <p:txBody>
          <a:bodyPr wrap="square" anchor="ctr">
            <a:spAutoFit/>
          </a:bodyPr>
          <a:lstStyle/>
          <a:p>
            <a:pPr marL="454025" indent="-342900" algn="just">
              <a:spcBef>
                <a:spcPts val="600"/>
              </a:spcBef>
              <a:buFont typeface="Wingdings" panose="05000000000000000000" pitchFamily="2" charset="2"/>
              <a:buChar char="ü"/>
              <a:defRPr/>
            </a:pPr>
            <a:r>
              <a:rPr lang="en-US" sz="2200" b="0" i="0" dirty="0" smtClean="0">
                <a:solidFill>
                  <a:schemeClr val="tx1"/>
                </a:solidFill>
                <a:cs typeface="Times New Roman" panose="02020603050405020304" pitchFamily="18" charset="0"/>
              </a:rPr>
              <a:t>FAs will also be responsible for printing the required number of Biomarker Schedules for the main survey</a:t>
            </a:r>
          </a:p>
          <a:p>
            <a:pPr marL="454025" indent="-342900" algn="just">
              <a:spcBef>
                <a:spcPts val="600"/>
              </a:spcBef>
              <a:buFont typeface="Wingdings" panose="05000000000000000000" pitchFamily="2" charset="2"/>
              <a:buChar char="ü"/>
              <a:defRPr/>
            </a:pPr>
            <a:endParaRPr lang="en-US" sz="2200" b="0" i="0" dirty="0" smtClean="0">
              <a:solidFill>
                <a:schemeClr val="tx1"/>
              </a:solidFill>
              <a:cs typeface="Times New Roman" panose="02020603050405020304" pitchFamily="18" charset="0"/>
            </a:endParaRPr>
          </a:p>
          <a:p>
            <a:pPr marL="454025" indent="-342900" algn="just">
              <a:spcBef>
                <a:spcPts val="600"/>
              </a:spcBef>
              <a:buFont typeface="Wingdings" panose="05000000000000000000" pitchFamily="2" charset="2"/>
              <a:buChar char="ü"/>
              <a:defRPr/>
            </a:pPr>
            <a:r>
              <a:rPr lang="en-US" sz="2200" b="0" i="0" dirty="0" smtClean="0">
                <a:solidFill>
                  <a:schemeClr val="tx1"/>
                </a:solidFill>
                <a:cs typeface="Times New Roman" panose="02020603050405020304" pitchFamily="18" charset="0"/>
              </a:rPr>
              <a:t>Arrangements should be made by FAs for additional manpower and logistics for safe transfer of the DBS samples from the field to the designated lab</a:t>
            </a:r>
          </a:p>
          <a:p>
            <a:pPr marL="454025" indent="-342900" algn="just">
              <a:spcBef>
                <a:spcPts val="600"/>
              </a:spcBef>
              <a:buFont typeface="Wingdings" panose="05000000000000000000" pitchFamily="2" charset="2"/>
              <a:buChar char="ü"/>
              <a:defRPr/>
            </a:pPr>
            <a:endParaRPr lang="en-US" sz="2200" b="0" i="0" dirty="0" smtClean="0">
              <a:solidFill>
                <a:schemeClr val="tx1"/>
              </a:solidFill>
              <a:cs typeface="Times New Roman" panose="02020603050405020304" pitchFamily="18" charset="0"/>
            </a:endParaRPr>
          </a:p>
          <a:p>
            <a:pPr marL="454025" indent="-342900" algn="just">
              <a:spcBef>
                <a:spcPts val="600"/>
              </a:spcBef>
              <a:buFont typeface="Wingdings" panose="05000000000000000000" pitchFamily="2" charset="2"/>
              <a:buChar char="ü"/>
              <a:defRPr/>
            </a:pPr>
            <a:r>
              <a:rPr lang="en-US" sz="2200" b="0" i="0" dirty="0" smtClean="0">
                <a:solidFill>
                  <a:schemeClr val="tx1"/>
                </a:solidFill>
                <a:cs typeface="Times New Roman" panose="02020603050405020304" pitchFamily="18" charset="0"/>
              </a:rPr>
              <a:t>The receipts of all courier/postal charges made for sending the DBS samples must be submitted to IIPS regularly for reimbursement</a:t>
            </a: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extLst>
      <p:ext uri="{BB962C8B-B14F-4D97-AF65-F5344CB8AC3E}">
        <p14:creationId xmlns:p14="http://schemas.microsoft.com/office/powerpoint/2010/main" val="161681477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683568" y="990600"/>
            <a:ext cx="8064895" cy="4616648"/>
          </a:xfrm>
          <a:prstGeom prst="rect">
            <a:avLst/>
          </a:prstGeom>
          <a:noFill/>
          <a:ln w="9525">
            <a:noFill/>
            <a:miter lim="800000"/>
            <a:headEnd/>
            <a:tailEnd/>
          </a:ln>
        </p:spPr>
        <p:txBody>
          <a:bodyPr wrap="square" anchor="ctr">
            <a:spAutoFit/>
          </a:bodyPr>
          <a:lstStyle/>
          <a:p>
            <a:pPr marL="454025" indent="-342900" algn="just">
              <a:spcBef>
                <a:spcPts val="600"/>
              </a:spcBef>
              <a:buFont typeface="Wingdings" panose="05000000000000000000" pitchFamily="2" charset="2"/>
              <a:buChar char="ü"/>
              <a:defRPr/>
            </a:pPr>
            <a:r>
              <a:rPr lang="en-US" sz="2200" b="0" i="0" dirty="0" smtClean="0">
                <a:solidFill>
                  <a:schemeClr val="tx1"/>
                </a:solidFill>
              </a:rPr>
              <a:t>FAs must plan all fieldwork activities and inform the fieldwork schedule to IIPS along with details of team movement plan at least one week in advance.</a:t>
            </a:r>
          </a:p>
          <a:p>
            <a:pPr marL="454025" indent="-342900" algn="just">
              <a:spcBef>
                <a:spcPts val="600"/>
              </a:spcBef>
              <a:buFont typeface="Wingdings" panose="05000000000000000000" pitchFamily="2" charset="2"/>
              <a:buChar char="ü"/>
              <a:defRPr/>
            </a:pPr>
            <a:endParaRPr lang="en-US" sz="2200" b="0" i="0" dirty="0" smtClean="0">
              <a:solidFill>
                <a:schemeClr val="tx1"/>
              </a:solidFill>
            </a:endParaRPr>
          </a:p>
          <a:p>
            <a:pPr marL="454025" indent="-342900" algn="just">
              <a:spcBef>
                <a:spcPts val="600"/>
              </a:spcBef>
              <a:buFont typeface="Wingdings" panose="05000000000000000000" pitchFamily="2" charset="2"/>
              <a:buChar char="ü"/>
              <a:defRPr/>
            </a:pPr>
            <a:r>
              <a:rPr lang="en-US" sz="2200" b="0" i="0" dirty="0" smtClean="0">
                <a:solidFill>
                  <a:schemeClr val="tx1"/>
                </a:solidFill>
              </a:rPr>
              <a:t>Field work should not be started before getting permission from IIPS</a:t>
            </a:r>
          </a:p>
          <a:p>
            <a:pPr marL="111125" algn="just">
              <a:spcBef>
                <a:spcPts val="600"/>
              </a:spcBef>
              <a:defRPr/>
            </a:pPr>
            <a:endParaRPr lang="en-US" sz="2200" b="0" i="0" dirty="0" smtClean="0">
              <a:solidFill>
                <a:schemeClr val="tx1"/>
              </a:solidFill>
            </a:endParaRPr>
          </a:p>
          <a:p>
            <a:pPr marL="454025" indent="-342900" algn="just">
              <a:spcBef>
                <a:spcPts val="600"/>
              </a:spcBef>
              <a:buFont typeface="Wingdings" panose="05000000000000000000" pitchFamily="2" charset="2"/>
              <a:buChar char="ü"/>
              <a:defRPr/>
            </a:pPr>
            <a:r>
              <a:rPr lang="en-US" sz="2200" b="0" i="0" dirty="0">
                <a:solidFill>
                  <a:schemeClr val="tx1"/>
                </a:solidFill>
              </a:rPr>
              <a:t>IIPS will release the list of selected households only for 5-6 adjoining districts at a time </a:t>
            </a:r>
          </a:p>
          <a:p>
            <a:pPr marL="454025" indent="-342900" algn="just">
              <a:spcBef>
                <a:spcPts val="600"/>
              </a:spcBef>
              <a:buFont typeface="Wingdings" panose="05000000000000000000" pitchFamily="2" charset="2"/>
              <a:buChar char="ü"/>
              <a:defRPr/>
            </a:pPr>
            <a:endParaRPr lang="en-US" sz="2200" b="0" i="0" dirty="0" smtClean="0">
              <a:solidFill>
                <a:schemeClr val="tx1"/>
              </a:solidFill>
            </a:endParaRPr>
          </a:p>
          <a:p>
            <a:pPr marL="454025" indent="-342900" algn="just">
              <a:spcBef>
                <a:spcPts val="600"/>
              </a:spcBef>
              <a:buFont typeface="Wingdings" panose="05000000000000000000" pitchFamily="2" charset="2"/>
              <a:buChar char="ü"/>
              <a:defRPr/>
            </a:pPr>
            <a:r>
              <a:rPr lang="en-US" sz="2200" b="0" i="0" dirty="0" smtClean="0">
                <a:solidFill>
                  <a:schemeClr val="tx1"/>
                </a:solidFill>
              </a:rPr>
              <a:t>FA must not change field work plan/team movement without the approval from the IIPS</a:t>
            </a: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533400" y="914400"/>
            <a:ext cx="8215064" cy="4955203"/>
          </a:xfrm>
          <a:prstGeom prst="rect">
            <a:avLst/>
          </a:prstGeom>
          <a:noFill/>
          <a:ln w="9525">
            <a:noFill/>
            <a:miter lim="800000"/>
            <a:headEnd/>
            <a:tailEnd/>
          </a:ln>
        </p:spPr>
        <p:txBody>
          <a:bodyPr wrap="square" anchor="ctr">
            <a:spAutoFit/>
          </a:bodyPr>
          <a:lstStyle/>
          <a:p>
            <a:pPr marL="454025" indent="-342900" algn="just">
              <a:spcBef>
                <a:spcPts val="600"/>
              </a:spcBef>
              <a:buFont typeface="Wingdings" panose="05000000000000000000" pitchFamily="2" charset="2"/>
              <a:buChar char="ü"/>
              <a:defRPr/>
            </a:pPr>
            <a:r>
              <a:rPr lang="en-US" sz="2200" b="0" i="0" dirty="0" smtClean="0">
                <a:solidFill>
                  <a:schemeClr val="tx1"/>
                </a:solidFill>
              </a:rPr>
              <a:t>FAs are strictly advised to refrain from extending any undue favours to any monitoring staff of IIPS or other monitoring staff</a:t>
            </a:r>
          </a:p>
          <a:p>
            <a:pPr marL="454025" indent="-342900" algn="just">
              <a:spcBef>
                <a:spcPts val="600"/>
              </a:spcBef>
              <a:buFont typeface="Wingdings" panose="05000000000000000000" pitchFamily="2" charset="2"/>
              <a:buChar char="ü"/>
              <a:defRPr/>
            </a:pPr>
            <a:endParaRPr lang="en-US" sz="2200" b="0" i="0" dirty="0" smtClean="0">
              <a:solidFill>
                <a:schemeClr val="tx1"/>
              </a:solidFill>
            </a:endParaRPr>
          </a:p>
          <a:p>
            <a:pPr marL="454025" indent="-342900" algn="just">
              <a:spcBef>
                <a:spcPts val="600"/>
              </a:spcBef>
              <a:buFont typeface="Wingdings" panose="05000000000000000000" pitchFamily="2" charset="2"/>
              <a:buChar char="ü"/>
              <a:defRPr/>
            </a:pPr>
            <a:r>
              <a:rPr lang="en-US" sz="2200" b="0" i="0" dirty="0" smtClean="0">
                <a:solidFill>
                  <a:schemeClr val="tx1"/>
                </a:solidFill>
              </a:rPr>
              <a:t>Any direct or indirect interference that hinders the monitoring and supervision work can amount to termination of the contract along with suitable penalty</a:t>
            </a:r>
          </a:p>
          <a:p>
            <a:pPr marL="454025" indent="-342900" algn="just">
              <a:spcBef>
                <a:spcPts val="600"/>
              </a:spcBef>
              <a:buFont typeface="Wingdings" panose="05000000000000000000" pitchFamily="2" charset="2"/>
              <a:buChar char="ü"/>
              <a:defRPr/>
            </a:pPr>
            <a:endParaRPr lang="en-US" sz="2200" b="0" i="0" dirty="0" smtClean="0">
              <a:solidFill>
                <a:schemeClr val="tx1"/>
              </a:solidFill>
            </a:endParaRPr>
          </a:p>
          <a:p>
            <a:pPr marL="454025" indent="-342900" algn="just">
              <a:spcBef>
                <a:spcPts val="600"/>
              </a:spcBef>
              <a:buFont typeface="Wingdings" panose="05000000000000000000" pitchFamily="2" charset="2"/>
              <a:buChar char="ü"/>
              <a:defRPr/>
            </a:pPr>
            <a:r>
              <a:rPr lang="en-US" sz="2200" b="0" i="0" dirty="0">
                <a:solidFill>
                  <a:schemeClr val="tx1"/>
                </a:solidFill>
              </a:rPr>
              <a:t>FAs are required to extend full cooperation to the monitoring personnel from the IIPS/MoHFW/Partners or third party appointed for this </a:t>
            </a:r>
            <a:r>
              <a:rPr lang="en-US" sz="2200" b="0" i="0" dirty="0" smtClean="0">
                <a:solidFill>
                  <a:schemeClr val="tx1"/>
                </a:solidFill>
              </a:rPr>
              <a:t>purpose</a:t>
            </a:r>
          </a:p>
          <a:p>
            <a:pPr marL="111125" algn="just">
              <a:spcBef>
                <a:spcPts val="600"/>
              </a:spcBef>
              <a:defRPr/>
            </a:pPr>
            <a:endParaRPr lang="en-US" sz="2200" b="0" i="0" dirty="0" smtClean="0">
              <a:solidFill>
                <a:schemeClr val="tx1"/>
              </a:solidFill>
            </a:endParaRPr>
          </a:p>
          <a:p>
            <a:pPr marL="454025" indent="-342900" algn="just">
              <a:spcBef>
                <a:spcPts val="600"/>
              </a:spcBef>
              <a:buFont typeface="Wingdings" panose="05000000000000000000" pitchFamily="2" charset="2"/>
              <a:buChar char="ü"/>
              <a:defRPr/>
            </a:pPr>
            <a:r>
              <a:rPr lang="en-US" sz="2200" b="0" i="0" dirty="0">
                <a:solidFill>
                  <a:schemeClr val="tx1"/>
                </a:solidFill>
              </a:rPr>
              <a:t>FAs must develop and implement a three-tier monitoring and supervision </a:t>
            </a:r>
            <a:r>
              <a:rPr lang="en-US" sz="2200" b="0" i="0" dirty="0" smtClean="0">
                <a:solidFill>
                  <a:schemeClr val="tx1"/>
                </a:solidFill>
              </a:rPr>
              <a:t>system</a:t>
            </a: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457200" y="609600"/>
            <a:ext cx="8291264" cy="5524589"/>
          </a:xfrm>
          <a:prstGeom prst="rect">
            <a:avLst/>
          </a:prstGeom>
          <a:noFill/>
          <a:ln w="9525">
            <a:noFill/>
            <a:miter lim="800000"/>
            <a:headEnd/>
            <a:tailEnd/>
          </a:ln>
        </p:spPr>
        <p:txBody>
          <a:bodyPr wrap="square" anchor="ctr">
            <a:spAutoFit/>
          </a:bodyPr>
          <a:lstStyle/>
          <a:p>
            <a:pPr marL="454025" indent="-342900" algn="just">
              <a:spcBef>
                <a:spcPts val="600"/>
              </a:spcBef>
              <a:buFont typeface="Wingdings" panose="05000000000000000000" pitchFamily="2" charset="2"/>
              <a:buChar char="ü"/>
              <a:defRPr/>
            </a:pPr>
            <a:endParaRPr lang="en-US" sz="2200" b="0" i="0" dirty="0">
              <a:solidFill>
                <a:schemeClr val="tx1"/>
              </a:solidFill>
            </a:endParaRPr>
          </a:p>
          <a:p>
            <a:pPr marL="454025" indent="-342900" algn="just">
              <a:spcBef>
                <a:spcPts val="600"/>
              </a:spcBef>
              <a:buFont typeface="Wingdings" panose="05000000000000000000" pitchFamily="2" charset="2"/>
              <a:buChar char="ü"/>
              <a:defRPr/>
            </a:pPr>
            <a:r>
              <a:rPr lang="en-US" sz="2200" b="0" i="0" dirty="0">
                <a:solidFill>
                  <a:schemeClr val="tx1"/>
                </a:solidFill>
              </a:rPr>
              <a:t>Weekly progress reports should be sent to IIPS on every Friday, in a format prescribed by </a:t>
            </a:r>
            <a:r>
              <a:rPr lang="en-US" sz="2200" b="0" i="0" dirty="0" smtClean="0">
                <a:solidFill>
                  <a:schemeClr val="tx1"/>
                </a:solidFill>
              </a:rPr>
              <a:t>IIPS</a:t>
            </a:r>
          </a:p>
          <a:p>
            <a:pPr marL="111125" algn="just">
              <a:spcBef>
                <a:spcPts val="600"/>
              </a:spcBef>
              <a:defRPr/>
            </a:pPr>
            <a:endParaRPr lang="en-US" sz="2200" b="0" i="0" dirty="0">
              <a:solidFill>
                <a:schemeClr val="tx1"/>
              </a:solidFill>
            </a:endParaRPr>
          </a:p>
          <a:p>
            <a:pPr marL="454025" indent="-342900" algn="just">
              <a:spcBef>
                <a:spcPts val="600"/>
              </a:spcBef>
              <a:buFont typeface="Wingdings" panose="05000000000000000000" pitchFamily="2" charset="2"/>
              <a:buChar char="ü"/>
              <a:defRPr/>
            </a:pPr>
            <a:r>
              <a:rPr lang="en-US" sz="2200" b="0" i="0" dirty="0" smtClean="0">
                <a:solidFill>
                  <a:schemeClr val="tx1"/>
                </a:solidFill>
              </a:rPr>
              <a:t>FAs must purchase one GSM modem (dongle) per survey team</a:t>
            </a:r>
          </a:p>
          <a:p>
            <a:pPr marL="568325" indent="-457200" algn="just">
              <a:spcBef>
                <a:spcPts val="600"/>
              </a:spcBef>
              <a:buFont typeface="Wingdings" panose="05000000000000000000" pitchFamily="2" charset="2"/>
              <a:buChar char="ü"/>
              <a:defRPr/>
            </a:pPr>
            <a:endParaRPr lang="en-US" sz="2200" b="0" i="0" dirty="0" smtClean="0">
              <a:solidFill>
                <a:schemeClr val="tx1"/>
              </a:solidFill>
            </a:endParaRPr>
          </a:p>
          <a:p>
            <a:pPr marL="568325" indent="-457200" algn="just">
              <a:spcBef>
                <a:spcPts val="600"/>
              </a:spcBef>
              <a:buFont typeface="Wingdings" panose="05000000000000000000" pitchFamily="2" charset="2"/>
              <a:buChar char="ü"/>
              <a:defRPr/>
            </a:pPr>
            <a:r>
              <a:rPr lang="en-US" sz="2200" b="0" i="0" dirty="0" smtClean="0">
                <a:solidFill>
                  <a:schemeClr val="tx1"/>
                </a:solidFill>
              </a:rPr>
              <a:t>FAs will also be responsible for payment of internet charges for transferring data files from the supervisor’s CAPI to IIPS and FA on a daily basis</a:t>
            </a:r>
          </a:p>
          <a:p>
            <a:pPr marL="568325" indent="-457200" algn="just">
              <a:spcBef>
                <a:spcPts val="600"/>
              </a:spcBef>
              <a:buFont typeface="Wingdings" panose="05000000000000000000" pitchFamily="2" charset="2"/>
              <a:buChar char="ü"/>
              <a:defRPr/>
            </a:pPr>
            <a:endParaRPr lang="en-US" sz="2200" b="0" i="0" dirty="0">
              <a:solidFill>
                <a:schemeClr val="tx1"/>
              </a:solidFill>
            </a:endParaRPr>
          </a:p>
          <a:p>
            <a:pPr marL="568325" indent="-457200" algn="just">
              <a:spcBef>
                <a:spcPts val="600"/>
              </a:spcBef>
              <a:buFont typeface="Wingdings" panose="05000000000000000000" pitchFamily="2" charset="2"/>
              <a:buChar char="ü"/>
              <a:defRPr/>
            </a:pPr>
            <a:r>
              <a:rPr lang="en-US" sz="2200" b="0" i="0" dirty="0" smtClean="0">
                <a:solidFill>
                  <a:schemeClr val="tx1"/>
                </a:solidFill>
              </a:rPr>
              <a:t>Ensure Proper inventory of  Mini- laptops, CAB equipment and consumables.</a:t>
            </a:r>
          </a:p>
          <a:p>
            <a:pPr marL="568325" indent="-457200" algn="just">
              <a:spcBef>
                <a:spcPts val="600"/>
              </a:spcBef>
              <a:buFont typeface="Wingdings" panose="05000000000000000000" pitchFamily="2" charset="2"/>
              <a:buChar char="ü"/>
              <a:defRPr/>
            </a:pPr>
            <a:endParaRPr lang="en-US" sz="2200" b="0" i="0" dirty="0" smtClean="0">
              <a:solidFill>
                <a:schemeClr val="tx1"/>
              </a:solidFill>
            </a:endParaRPr>
          </a:p>
          <a:p>
            <a:pPr marL="568325" indent="-457200" algn="just">
              <a:spcBef>
                <a:spcPts val="600"/>
              </a:spcBef>
              <a:buFont typeface="Wingdings" panose="05000000000000000000" pitchFamily="2" charset="2"/>
              <a:buChar char="ü"/>
              <a:defRPr/>
            </a:pPr>
            <a:r>
              <a:rPr lang="en-US" sz="2200" b="0" i="0" dirty="0" smtClean="0">
                <a:solidFill>
                  <a:schemeClr val="tx1"/>
                </a:solidFill>
              </a:rPr>
              <a:t>Ensure minimum wastage of CAB consumables</a:t>
            </a: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373716" y="782851"/>
            <a:ext cx="8374748" cy="5786199"/>
          </a:xfrm>
          <a:prstGeom prst="rect">
            <a:avLst/>
          </a:prstGeom>
          <a:noFill/>
          <a:ln w="9525">
            <a:noFill/>
            <a:miter lim="800000"/>
            <a:headEnd/>
            <a:tailEnd/>
          </a:ln>
        </p:spPr>
        <p:txBody>
          <a:bodyPr wrap="square" anchor="ctr">
            <a:spAutoFit/>
          </a:bodyPr>
          <a:lstStyle/>
          <a:p>
            <a:pPr marL="454025" indent="-342900" algn="just">
              <a:spcBef>
                <a:spcPts val="600"/>
              </a:spcBef>
              <a:buFont typeface="Wingdings" panose="05000000000000000000" pitchFamily="2" charset="2"/>
              <a:buChar char="ü"/>
              <a:defRPr/>
            </a:pPr>
            <a:r>
              <a:rPr lang="en-US" sz="2200" b="0" i="0" dirty="0" smtClean="0">
                <a:solidFill>
                  <a:schemeClr val="tx1"/>
                </a:solidFill>
              </a:rPr>
              <a:t>Materials (bleach, trowel, tongs, 5 litre wide mouth plastic jar, kerosene and matchbox) needed for disposal of bio-hazardous waste will be purchased and managed by FAs</a:t>
            </a:r>
          </a:p>
          <a:p>
            <a:pPr marL="111125" algn="just">
              <a:spcBef>
                <a:spcPts val="600"/>
              </a:spcBef>
              <a:defRPr/>
            </a:pPr>
            <a:endParaRPr lang="en-US" sz="2200" b="0" i="0" dirty="0" smtClean="0">
              <a:solidFill>
                <a:schemeClr val="tx1"/>
              </a:solidFill>
            </a:endParaRPr>
          </a:p>
          <a:p>
            <a:pPr marL="454025" indent="-342900" algn="just">
              <a:spcBef>
                <a:spcPts val="600"/>
              </a:spcBef>
              <a:buFont typeface="Wingdings" panose="05000000000000000000" pitchFamily="2" charset="2"/>
              <a:buChar char="ü"/>
              <a:defRPr/>
            </a:pPr>
            <a:r>
              <a:rPr lang="en-US" sz="2200" b="0" i="0" dirty="0" smtClean="0">
                <a:solidFill>
                  <a:schemeClr val="tx1"/>
                </a:solidFill>
              </a:rPr>
              <a:t>FAs will take responsibility for any violation of safety norms</a:t>
            </a:r>
          </a:p>
          <a:p>
            <a:pPr marL="111125" algn="just">
              <a:spcBef>
                <a:spcPts val="600"/>
              </a:spcBef>
              <a:defRPr/>
            </a:pPr>
            <a:endParaRPr lang="en-US" sz="2200" b="0" i="0" dirty="0" smtClean="0">
              <a:solidFill>
                <a:schemeClr val="tx1"/>
              </a:solidFill>
            </a:endParaRPr>
          </a:p>
          <a:p>
            <a:pPr marL="454025" indent="-342900" algn="just">
              <a:spcBef>
                <a:spcPts val="600"/>
              </a:spcBef>
              <a:buFont typeface="Wingdings" panose="05000000000000000000" pitchFamily="2" charset="2"/>
              <a:buChar char="ü"/>
              <a:defRPr/>
            </a:pPr>
            <a:r>
              <a:rPr lang="en-US" sz="2200" b="0" i="0" dirty="0" smtClean="0">
                <a:solidFill>
                  <a:schemeClr val="tx1"/>
                </a:solidFill>
              </a:rPr>
              <a:t>In case of any loss/damage of instruments, FA will be responsible for meeting the cost</a:t>
            </a:r>
          </a:p>
          <a:p>
            <a:pPr marL="111125" algn="just">
              <a:spcBef>
                <a:spcPts val="600"/>
              </a:spcBef>
              <a:defRPr/>
            </a:pPr>
            <a:endParaRPr lang="en-US" sz="2200" b="0" i="0" dirty="0" smtClean="0">
              <a:solidFill>
                <a:schemeClr val="tx1"/>
              </a:solidFill>
            </a:endParaRPr>
          </a:p>
          <a:p>
            <a:pPr marL="454025" indent="-342900" algn="just">
              <a:spcBef>
                <a:spcPts val="600"/>
              </a:spcBef>
              <a:buFont typeface="Wingdings" panose="05000000000000000000" pitchFamily="2" charset="2"/>
              <a:buChar char="ü"/>
              <a:defRPr/>
            </a:pPr>
            <a:r>
              <a:rPr lang="en-US" sz="2200" b="0" i="0" dirty="0">
                <a:solidFill>
                  <a:schemeClr val="tx1"/>
                </a:solidFill>
              </a:rPr>
              <a:t>The cost related to transporting CAB components, CAPI and other materials from FAs to IIPS after completion of the survey will be borne by FAs</a:t>
            </a:r>
          </a:p>
          <a:p>
            <a:pPr marL="454025" indent="-342900" algn="just">
              <a:spcBef>
                <a:spcPts val="600"/>
              </a:spcBef>
              <a:buFont typeface="Wingdings" panose="05000000000000000000" pitchFamily="2" charset="2"/>
              <a:buChar char="ü"/>
              <a:defRPr/>
            </a:pPr>
            <a:endParaRPr lang="en-US" sz="2200" b="0" i="0" dirty="0">
              <a:solidFill>
                <a:schemeClr val="tx1"/>
              </a:solidFill>
            </a:endParaRPr>
          </a:p>
          <a:p>
            <a:pPr marL="454025" indent="-342900" algn="just">
              <a:spcBef>
                <a:spcPts val="600"/>
              </a:spcBef>
              <a:buFont typeface="Wingdings" panose="05000000000000000000" pitchFamily="2" charset="2"/>
              <a:buChar char="ü"/>
              <a:defRPr/>
            </a:pPr>
            <a:r>
              <a:rPr lang="en-US" sz="2200" b="0" i="0" dirty="0">
                <a:solidFill>
                  <a:schemeClr val="tx1"/>
                </a:solidFill>
              </a:rPr>
              <a:t>The instructions received from IIPS/MoHFW must be strictly followed by FAs for the smooth conduct of the </a:t>
            </a:r>
            <a:r>
              <a:rPr lang="en-US" sz="2200" b="0" i="0" dirty="0" smtClean="0">
                <a:solidFill>
                  <a:schemeClr val="tx1"/>
                </a:solidFill>
              </a:rPr>
              <a:t>survey</a:t>
            </a:r>
            <a:endParaRPr lang="en-US" sz="2200" b="0" i="0" dirty="0">
              <a:solidFill>
                <a:schemeClr val="tx1"/>
              </a:solidFill>
            </a:endParaRP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381000" y="745123"/>
            <a:ext cx="8367464" cy="4955203"/>
          </a:xfrm>
          <a:prstGeom prst="rect">
            <a:avLst/>
          </a:prstGeom>
          <a:noFill/>
          <a:ln w="9525">
            <a:noFill/>
            <a:miter lim="800000"/>
            <a:headEnd/>
            <a:tailEnd/>
          </a:ln>
        </p:spPr>
        <p:txBody>
          <a:bodyPr wrap="square" anchor="ctr">
            <a:spAutoFit/>
          </a:bodyPr>
          <a:lstStyle/>
          <a:p>
            <a:pPr marL="519113" indent="-407988" algn="just">
              <a:spcBef>
                <a:spcPts val="600"/>
              </a:spcBef>
              <a:buFont typeface="Wingdings" panose="05000000000000000000" pitchFamily="2" charset="2"/>
              <a:buChar char="ü"/>
            </a:pPr>
            <a:r>
              <a:rPr lang="en-US" sz="2200" b="0" i="0" dirty="0" smtClean="0">
                <a:solidFill>
                  <a:schemeClr val="tx1"/>
                </a:solidFill>
                <a:cs typeface="Times New Roman" pitchFamily="18" charset="0"/>
              </a:rPr>
              <a:t>FAs will be sent the selected list of households in each PSU of the district (separate excel sheet) prior to uploading in mini laptops by their IT coordinator in consultation with central office.</a:t>
            </a:r>
          </a:p>
          <a:p>
            <a:pPr marL="519113" indent="-407988" algn="just">
              <a:spcBef>
                <a:spcPts val="600"/>
              </a:spcBef>
              <a:buFont typeface="Wingdings" panose="05000000000000000000" pitchFamily="2" charset="2"/>
              <a:buChar char="ü"/>
            </a:pPr>
            <a:endParaRPr lang="en-US" sz="2200" b="0" i="0" dirty="0" smtClean="0">
              <a:solidFill>
                <a:schemeClr val="tx1"/>
              </a:solidFill>
              <a:cs typeface="Times New Roman" pitchFamily="18" charset="0"/>
            </a:endParaRPr>
          </a:p>
          <a:p>
            <a:pPr marL="519113" indent="-407988" algn="just">
              <a:spcBef>
                <a:spcPts val="600"/>
              </a:spcBef>
              <a:buFont typeface="Wingdings" panose="05000000000000000000" pitchFamily="2" charset="2"/>
              <a:buChar char="ü"/>
            </a:pPr>
            <a:r>
              <a:rPr lang="en-US" sz="2200" b="0" i="0" dirty="0" smtClean="0">
                <a:solidFill>
                  <a:schemeClr val="tx1"/>
                </a:solidFill>
                <a:cs typeface="Times New Roman" pitchFamily="18" charset="0"/>
              </a:rPr>
              <a:t>For smooth uploading of data in CAPI, M/L works should be completed 30 days in advance of main survey</a:t>
            </a:r>
          </a:p>
          <a:p>
            <a:pPr marL="519113" indent="-407988" algn="just">
              <a:spcBef>
                <a:spcPts val="600"/>
              </a:spcBef>
              <a:buFont typeface="Wingdings" panose="05000000000000000000" pitchFamily="2" charset="2"/>
              <a:buChar char="ü"/>
            </a:pPr>
            <a:endParaRPr lang="en-US" sz="2200" b="0" i="0" dirty="0">
              <a:solidFill>
                <a:schemeClr val="tx1"/>
              </a:solidFill>
              <a:cs typeface="Times New Roman" pitchFamily="18" charset="0"/>
            </a:endParaRPr>
          </a:p>
          <a:p>
            <a:pPr marL="519113" indent="-407988" algn="just">
              <a:spcBef>
                <a:spcPts val="600"/>
              </a:spcBef>
              <a:buFont typeface="Wingdings" panose="05000000000000000000" pitchFamily="2" charset="2"/>
              <a:buChar char="ü"/>
            </a:pPr>
            <a:r>
              <a:rPr lang="en-US" sz="2200" b="0" i="0" dirty="0">
                <a:solidFill>
                  <a:schemeClr val="tx1"/>
                </a:solidFill>
                <a:cs typeface="Times New Roman" pitchFamily="18" charset="0"/>
              </a:rPr>
              <a:t>In case of any loss of instruments (laptop &amp; CAB), FA will be responsible for meeting the </a:t>
            </a:r>
            <a:r>
              <a:rPr lang="en-US" sz="2200" b="0" i="0" dirty="0" smtClean="0">
                <a:solidFill>
                  <a:schemeClr val="tx1"/>
                </a:solidFill>
                <a:cs typeface="Times New Roman" pitchFamily="18" charset="0"/>
              </a:rPr>
              <a:t>cost as per the prescribed norms</a:t>
            </a:r>
          </a:p>
          <a:p>
            <a:pPr marL="111125" algn="just">
              <a:spcBef>
                <a:spcPts val="600"/>
              </a:spcBef>
            </a:pPr>
            <a:endParaRPr lang="en-US" sz="2200" b="0" i="0" dirty="0">
              <a:solidFill>
                <a:schemeClr val="tx1"/>
              </a:solidFill>
              <a:cs typeface="Times New Roman" pitchFamily="18" charset="0"/>
            </a:endParaRPr>
          </a:p>
          <a:p>
            <a:pPr marL="519113" indent="-407988" algn="just">
              <a:spcBef>
                <a:spcPts val="600"/>
              </a:spcBef>
              <a:buFont typeface="Wingdings" panose="05000000000000000000" pitchFamily="2" charset="2"/>
              <a:buChar char="ü"/>
            </a:pPr>
            <a:r>
              <a:rPr lang="en-US" sz="2200" b="0" i="0" dirty="0">
                <a:solidFill>
                  <a:schemeClr val="tx1"/>
                </a:solidFill>
                <a:cs typeface="Times New Roman" pitchFamily="18" charset="0"/>
              </a:rPr>
              <a:t>In case of any damage of instruments (laptop &amp; CAB), FA will be responsible for meeting the cost after accounting for </a:t>
            </a:r>
            <a:r>
              <a:rPr lang="en-US" sz="2200" i="0" dirty="0">
                <a:solidFill>
                  <a:srgbClr val="0070C0"/>
                </a:solidFill>
                <a:cs typeface="Times New Roman" pitchFamily="18" charset="0"/>
              </a:rPr>
              <a:t>its depreciation </a:t>
            </a:r>
            <a:r>
              <a:rPr lang="en-US" sz="2200" i="0" dirty="0" smtClean="0">
                <a:solidFill>
                  <a:srgbClr val="0070C0"/>
                </a:solidFill>
                <a:cs typeface="Times New Roman" pitchFamily="18" charset="0"/>
              </a:rPr>
              <a:t>value</a:t>
            </a:r>
            <a:endParaRPr lang="en-US" sz="2200" i="0" dirty="0" smtClean="0">
              <a:solidFill>
                <a:srgbClr val="0070C0"/>
              </a:solidFill>
            </a:endParaRP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0"/>
          <p:cNvSpPr>
            <a:spLocks noChangeArrowheads="1"/>
          </p:cNvSpPr>
          <p:nvPr/>
        </p:nvSpPr>
        <p:spPr bwMode="auto">
          <a:xfrm>
            <a:off x="442664" y="440323"/>
            <a:ext cx="8305800" cy="5293757"/>
          </a:xfrm>
          <a:prstGeom prst="rect">
            <a:avLst/>
          </a:prstGeom>
          <a:noFill/>
          <a:ln w="9525">
            <a:noFill/>
            <a:miter lim="800000"/>
            <a:headEnd/>
            <a:tailEnd/>
          </a:ln>
        </p:spPr>
        <p:txBody>
          <a:bodyPr wrap="square" anchor="ctr">
            <a:spAutoFit/>
          </a:bodyPr>
          <a:lstStyle/>
          <a:p>
            <a:pPr marL="111125" algn="just">
              <a:spcBef>
                <a:spcPts val="600"/>
              </a:spcBef>
            </a:pPr>
            <a:endParaRPr lang="en-US" sz="2200" b="0" i="0" dirty="0">
              <a:solidFill>
                <a:schemeClr val="tx1"/>
              </a:solidFill>
              <a:cs typeface="Times New Roman" pitchFamily="18" charset="0"/>
            </a:endParaRPr>
          </a:p>
          <a:p>
            <a:pPr marL="519113" indent="-407988" algn="just">
              <a:spcBef>
                <a:spcPts val="600"/>
              </a:spcBef>
              <a:buFont typeface="Wingdings" panose="05000000000000000000" pitchFamily="2" charset="2"/>
              <a:buChar char="ü"/>
            </a:pPr>
            <a:r>
              <a:rPr lang="en-US" sz="2200" b="0" i="0" dirty="0">
                <a:solidFill>
                  <a:schemeClr val="tx1"/>
                </a:solidFill>
                <a:cs typeface="Times New Roman" pitchFamily="18" charset="0"/>
              </a:rPr>
              <a:t>Cost   of   travel   and   stay   of   the   officials   from   Field   agencies   for   attending </a:t>
            </a:r>
            <a:r>
              <a:rPr lang="en-US" sz="2200" i="0" dirty="0" smtClean="0">
                <a:solidFill>
                  <a:srgbClr val="0070C0"/>
                </a:solidFill>
                <a:cs typeface="Times New Roman" pitchFamily="18" charset="0"/>
              </a:rPr>
              <a:t>additional training </a:t>
            </a:r>
            <a:r>
              <a:rPr lang="en-US" sz="2200" b="0" i="0" dirty="0" smtClean="0">
                <a:solidFill>
                  <a:schemeClr val="tx1"/>
                </a:solidFill>
                <a:cs typeface="Times New Roman" pitchFamily="18" charset="0"/>
              </a:rPr>
              <a:t>(other </a:t>
            </a:r>
            <a:r>
              <a:rPr lang="en-US" sz="2200" b="0" i="0" dirty="0">
                <a:solidFill>
                  <a:schemeClr val="tx1"/>
                </a:solidFill>
                <a:cs typeface="Times New Roman" pitchFamily="18" charset="0"/>
              </a:rPr>
              <a:t>than </a:t>
            </a:r>
            <a:r>
              <a:rPr lang="en-US" sz="2200" b="0" i="0" dirty="0" smtClean="0">
                <a:solidFill>
                  <a:schemeClr val="tx1"/>
                </a:solidFill>
                <a:cs typeface="Times New Roman" pitchFamily="18" charset="0"/>
              </a:rPr>
              <a:t>TOT) or </a:t>
            </a:r>
            <a:r>
              <a:rPr lang="en-US" sz="2200" i="0" dirty="0" smtClean="0">
                <a:solidFill>
                  <a:srgbClr val="0070C0"/>
                </a:solidFill>
                <a:cs typeface="Times New Roman" pitchFamily="18" charset="0"/>
              </a:rPr>
              <a:t>review meeting  </a:t>
            </a:r>
            <a:r>
              <a:rPr lang="en-US" sz="2200" b="0" i="0" dirty="0">
                <a:solidFill>
                  <a:schemeClr val="tx1"/>
                </a:solidFill>
                <a:cs typeface="Times New Roman" pitchFamily="18" charset="0"/>
              </a:rPr>
              <a:t>at </a:t>
            </a:r>
            <a:r>
              <a:rPr lang="en-US" sz="2200" b="0" i="0" dirty="0" smtClean="0">
                <a:solidFill>
                  <a:schemeClr val="tx1"/>
                </a:solidFill>
                <a:cs typeface="Times New Roman" pitchFamily="18" charset="0"/>
              </a:rPr>
              <a:t>IIPS/</a:t>
            </a:r>
            <a:r>
              <a:rPr lang="en-US" sz="2200" b="0" i="0" dirty="0" err="1" smtClean="0">
                <a:solidFill>
                  <a:schemeClr val="tx1"/>
                </a:solidFill>
                <a:cs typeface="Times New Roman" pitchFamily="18" charset="0"/>
              </a:rPr>
              <a:t>MoHFW</a:t>
            </a:r>
            <a:r>
              <a:rPr lang="en-US" sz="2200" b="0" i="0" dirty="0" smtClean="0">
                <a:solidFill>
                  <a:schemeClr val="tx1"/>
                </a:solidFill>
                <a:cs typeface="Times New Roman" pitchFamily="18" charset="0"/>
              </a:rPr>
              <a:t>  </a:t>
            </a:r>
            <a:r>
              <a:rPr lang="en-US" sz="2200" b="0" i="0" dirty="0">
                <a:solidFill>
                  <a:schemeClr val="tx1"/>
                </a:solidFill>
                <a:cs typeface="Times New Roman" pitchFamily="18" charset="0"/>
              </a:rPr>
              <a:t>will  be  met by the Field Agency</a:t>
            </a:r>
          </a:p>
          <a:p>
            <a:pPr marL="519113" indent="-407988" algn="just">
              <a:spcBef>
                <a:spcPts val="600"/>
              </a:spcBef>
              <a:buFont typeface="Wingdings" panose="05000000000000000000" pitchFamily="2" charset="2"/>
              <a:buChar char="ü"/>
            </a:pPr>
            <a:endParaRPr lang="en-US" sz="2200" b="0" i="0" dirty="0">
              <a:solidFill>
                <a:schemeClr val="tx1"/>
              </a:solidFill>
              <a:cs typeface="Times New Roman" pitchFamily="18" charset="0"/>
            </a:endParaRPr>
          </a:p>
          <a:p>
            <a:pPr marL="519113" indent="-407988" algn="just">
              <a:spcBef>
                <a:spcPts val="600"/>
              </a:spcBef>
              <a:buFont typeface="Wingdings" panose="05000000000000000000" pitchFamily="2" charset="2"/>
              <a:buChar char="ü"/>
            </a:pPr>
            <a:r>
              <a:rPr lang="en-US" sz="2200" b="0" i="0" dirty="0">
                <a:solidFill>
                  <a:schemeClr val="tx1"/>
                </a:solidFill>
                <a:cs typeface="Times New Roman" pitchFamily="18" charset="0"/>
              </a:rPr>
              <a:t> </a:t>
            </a:r>
            <a:r>
              <a:rPr lang="en-US" sz="2200" b="0" i="0" dirty="0" smtClean="0">
                <a:solidFill>
                  <a:schemeClr val="tx1"/>
                </a:solidFill>
                <a:cs typeface="Times New Roman" pitchFamily="18" charset="0"/>
              </a:rPr>
              <a:t>FA </a:t>
            </a:r>
            <a:r>
              <a:rPr lang="en-US" sz="2200" b="0" i="0" dirty="0">
                <a:solidFill>
                  <a:schemeClr val="tx1"/>
                </a:solidFill>
                <a:cs typeface="Times New Roman" pitchFamily="18" charset="0"/>
              </a:rPr>
              <a:t>needs to provide all necessary information about </a:t>
            </a:r>
            <a:r>
              <a:rPr lang="en-US" sz="2200" i="0" dirty="0">
                <a:solidFill>
                  <a:srgbClr val="0070C0"/>
                </a:solidFill>
                <a:cs typeface="Times New Roman" pitchFamily="18" charset="0"/>
              </a:rPr>
              <a:t>newly created districts </a:t>
            </a:r>
            <a:r>
              <a:rPr lang="en-US" sz="2200" b="0" i="0" dirty="0" smtClean="0">
                <a:solidFill>
                  <a:schemeClr val="tx1"/>
                </a:solidFill>
                <a:cs typeface="Times New Roman" pitchFamily="18" charset="0"/>
              </a:rPr>
              <a:t>to IIPS, especially in Delhi and Telangana</a:t>
            </a:r>
          </a:p>
          <a:p>
            <a:pPr marL="111125" algn="just">
              <a:spcBef>
                <a:spcPts val="600"/>
              </a:spcBef>
            </a:pPr>
            <a:endParaRPr lang="en-US" sz="2200" b="0" i="0" dirty="0" smtClean="0">
              <a:solidFill>
                <a:schemeClr val="tx1"/>
              </a:solidFill>
              <a:cs typeface="Times New Roman" pitchFamily="18" charset="0"/>
            </a:endParaRPr>
          </a:p>
          <a:p>
            <a:pPr marL="568325" indent="-457200" algn="just">
              <a:spcBef>
                <a:spcPts val="600"/>
              </a:spcBef>
              <a:buFont typeface="Wingdings" panose="05000000000000000000" pitchFamily="2" charset="2"/>
              <a:buChar char="ü"/>
              <a:defRPr/>
            </a:pPr>
            <a:r>
              <a:rPr lang="en-US" sz="2200" b="0" i="0" dirty="0">
                <a:solidFill>
                  <a:schemeClr val="tx1"/>
                </a:solidFill>
                <a:cs typeface="Times New Roman" pitchFamily="18" charset="0"/>
              </a:rPr>
              <a:t>FAs should provide </a:t>
            </a:r>
            <a:r>
              <a:rPr lang="en-US" sz="2200" i="0" dirty="0">
                <a:solidFill>
                  <a:srgbClr val="0070C0"/>
                </a:solidFill>
                <a:cs typeface="Times New Roman" pitchFamily="18" charset="0"/>
              </a:rPr>
              <a:t>functional vehicle </a:t>
            </a:r>
            <a:r>
              <a:rPr lang="en-US" sz="2200" b="0" i="0" dirty="0">
                <a:solidFill>
                  <a:schemeClr val="tx1"/>
                </a:solidFill>
                <a:cs typeface="Times New Roman" pitchFamily="18" charset="0"/>
              </a:rPr>
              <a:t>with adequate space to each </a:t>
            </a:r>
            <a:r>
              <a:rPr lang="en-US" sz="2200" b="0" i="0" dirty="0" smtClean="0">
                <a:solidFill>
                  <a:schemeClr val="tx1"/>
                </a:solidFill>
                <a:cs typeface="Times New Roman" pitchFamily="18" charset="0"/>
              </a:rPr>
              <a:t>survey team in the main survey</a:t>
            </a:r>
            <a:endParaRPr lang="en-US" sz="2200" b="0" i="0" dirty="0">
              <a:solidFill>
                <a:schemeClr val="tx1"/>
              </a:solidFill>
              <a:cs typeface="Times New Roman" pitchFamily="18" charset="0"/>
            </a:endParaRPr>
          </a:p>
          <a:p>
            <a:pPr marL="519113" indent="-407988" algn="just">
              <a:spcBef>
                <a:spcPts val="600"/>
              </a:spcBef>
              <a:buFont typeface="Wingdings" panose="05000000000000000000" pitchFamily="2" charset="2"/>
              <a:buChar char="ü"/>
              <a:defRPr/>
            </a:pPr>
            <a:endParaRPr lang="en-US" sz="2200" b="0" i="0" dirty="0">
              <a:solidFill>
                <a:schemeClr val="tx1"/>
              </a:solidFill>
              <a:cs typeface="Times New Roman" pitchFamily="18" charset="0"/>
            </a:endParaRPr>
          </a:p>
          <a:p>
            <a:pPr marL="568325" indent="-457200" algn="just">
              <a:buFont typeface="Wingdings" panose="05000000000000000000" pitchFamily="2" charset="2"/>
              <a:buChar char="ü"/>
              <a:defRPr/>
            </a:pPr>
            <a:r>
              <a:rPr lang="en-US" sz="2200" b="0" i="0" dirty="0">
                <a:solidFill>
                  <a:schemeClr val="tx1"/>
                </a:solidFill>
                <a:cs typeface="Times New Roman" pitchFamily="18" charset="0"/>
              </a:rPr>
              <a:t>There will be penalty clause(s) in the contract for any </a:t>
            </a:r>
            <a:r>
              <a:rPr lang="en-US" sz="2200" i="0" dirty="0">
                <a:solidFill>
                  <a:srgbClr val="0070C0"/>
                </a:solidFill>
                <a:cs typeface="Times New Roman" pitchFamily="18" charset="0"/>
              </a:rPr>
              <a:t>delay</a:t>
            </a:r>
            <a:r>
              <a:rPr lang="en-US" sz="2200" b="0" i="0" dirty="0">
                <a:solidFill>
                  <a:schemeClr val="tx1"/>
                </a:solidFill>
                <a:cs typeface="Times New Roman" pitchFamily="18" charset="0"/>
              </a:rPr>
              <a:t> in completing the survey and </a:t>
            </a:r>
            <a:r>
              <a:rPr lang="en-US" sz="2200" i="0" dirty="0">
                <a:solidFill>
                  <a:srgbClr val="0070C0"/>
                </a:solidFill>
                <a:cs typeface="Times New Roman" pitchFamily="18" charset="0"/>
              </a:rPr>
              <a:t>poor quality of </a:t>
            </a:r>
            <a:r>
              <a:rPr lang="en-US" sz="2200" i="0" dirty="0" smtClean="0">
                <a:solidFill>
                  <a:srgbClr val="0070C0"/>
                </a:solidFill>
                <a:cs typeface="Times New Roman" pitchFamily="18" charset="0"/>
              </a:rPr>
              <a:t>data</a:t>
            </a:r>
            <a:endParaRPr lang="en-US" sz="2200" i="0" dirty="0">
              <a:solidFill>
                <a:srgbClr val="0070C0"/>
              </a:solidFill>
            </a:endParaRP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0"/>
          <p:cNvSpPr>
            <a:spLocks noChangeArrowheads="1"/>
          </p:cNvSpPr>
          <p:nvPr/>
        </p:nvSpPr>
        <p:spPr bwMode="auto">
          <a:xfrm>
            <a:off x="518864" y="805934"/>
            <a:ext cx="8229600" cy="5211683"/>
          </a:xfrm>
          <a:prstGeom prst="rect">
            <a:avLst/>
          </a:prstGeom>
          <a:noFill/>
          <a:ln w="9525">
            <a:noFill/>
            <a:miter lim="800000"/>
            <a:headEnd/>
            <a:tailEnd/>
          </a:ln>
        </p:spPr>
        <p:txBody>
          <a:bodyPr wrap="square" anchor="ctr">
            <a:spAutoFit/>
          </a:bodyPr>
          <a:lstStyle/>
          <a:p>
            <a:pPr marL="568325" indent="-457200" algn="just">
              <a:spcBef>
                <a:spcPts val="1000"/>
              </a:spcBef>
              <a:buFont typeface="Wingdings" panose="05000000000000000000" pitchFamily="2" charset="2"/>
              <a:buChar char="ü"/>
            </a:pPr>
            <a:r>
              <a:rPr lang="en-US" sz="2200" b="0" i="0" dirty="0" smtClean="0">
                <a:solidFill>
                  <a:schemeClr val="tx1"/>
                </a:solidFill>
                <a:cs typeface="Times New Roman" pitchFamily="18" charset="0"/>
              </a:rPr>
              <a:t>FAs </a:t>
            </a:r>
            <a:r>
              <a:rPr lang="en-US" sz="2200" b="0" i="0" dirty="0">
                <a:solidFill>
                  <a:schemeClr val="tx1"/>
                </a:solidFill>
                <a:cs typeface="Times New Roman" pitchFamily="18" charset="0"/>
              </a:rPr>
              <a:t>will ensure safe disposal of biomedical waste in PSU (cotton, gloves &amp; lancet</a:t>
            </a:r>
            <a:r>
              <a:rPr lang="en-US" sz="2200" b="0" i="0" dirty="0" smtClean="0">
                <a:solidFill>
                  <a:schemeClr val="tx1"/>
                </a:solidFill>
                <a:cs typeface="Times New Roman" pitchFamily="18" charset="0"/>
              </a:rPr>
              <a:t>)</a:t>
            </a:r>
          </a:p>
          <a:p>
            <a:pPr marL="111125" algn="just">
              <a:spcBef>
                <a:spcPts val="1000"/>
              </a:spcBef>
            </a:pPr>
            <a:endParaRPr lang="en-US" sz="2200" b="0" i="0" dirty="0" smtClean="0">
              <a:solidFill>
                <a:schemeClr val="tx1"/>
              </a:solidFill>
              <a:cs typeface="Times New Roman" pitchFamily="18" charset="0"/>
            </a:endParaRPr>
          </a:p>
          <a:p>
            <a:pPr marL="568325" indent="-457200" algn="just">
              <a:spcBef>
                <a:spcPts val="1000"/>
              </a:spcBef>
              <a:buFont typeface="Wingdings" panose="05000000000000000000" pitchFamily="2" charset="2"/>
              <a:buChar char="ü"/>
            </a:pPr>
            <a:r>
              <a:rPr lang="en-US" sz="2200" b="0" i="0" dirty="0" smtClean="0">
                <a:solidFill>
                  <a:schemeClr val="tx1"/>
                </a:solidFill>
                <a:cs typeface="Times New Roman" pitchFamily="18" charset="0"/>
              </a:rPr>
              <a:t>Materials </a:t>
            </a:r>
            <a:r>
              <a:rPr lang="en-US" sz="2200" b="0" i="0" dirty="0">
                <a:solidFill>
                  <a:schemeClr val="tx1"/>
                </a:solidFill>
                <a:cs typeface="Times New Roman" pitchFamily="18" charset="0"/>
              </a:rPr>
              <a:t>needed for disposal of bio-hazardous waste will be purchased by </a:t>
            </a:r>
            <a:r>
              <a:rPr lang="en-US" sz="2200" b="0" i="0" dirty="0" smtClean="0">
                <a:solidFill>
                  <a:schemeClr val="tx1"/>
                </a:solidFill>
                <a:cs typeface="Times New Roman" pitchFamily="18" charset="0"/>
              </a:rPr>
              <a:t>FAs</a:t>
            </a:r>
          </a:p>
          <a:p>
            <a:pPr marL="111125" algn="just">
              <a:spcBef>
                <a:spcPts val="1000"/>
              </a:spcBef>
            </a:pPr>
            <a:endParaRPr lang="en-US" sz="2200" b="0" i="0" dirty="0" smtClean="0">
              <a:solidFill>
                <a:schemeClr val="tx1"/>
              </a:solidFill>
              <a:cs typeface="Times New Roman" pitchFamily="18" charset="0"/>
            </a:endParaRPr>
          </a:p>
          <a:p>
            <a:pPr marL="568325" indent="-457200" algn="just">
              <a:spcBef>
                <a:spcPts val="1000"/>
              </a:spcBef>
              <a:buFont typeface="Wingdings" panose="05000000000000000000" pitchFamily="2" charset="2"/>
              <a:buChar char="ü"/>
            </a:pPr>
            <a:r>
              <a:rPr lang="en-US" sz="2200" b="0" i="0" dirty="0" smtClean="0">
                <a:solidFill>
                  <a:schemeClr val="tx1"/>
                </a:solidFill>
                <a:cs typeface="Times New Roman" pitchFamily="18" charset="0"/>
              </a:rPr>
              <a:t>In </a:t>
            </a:r>
            <a:r>
              <a:rPr lang="en-US" sz="2200" b="0" i="0" dirty="0">
                <a:solidFill>
                  <a:schemeClr val="tx1"/>
                </a:solidFill>
                <a:cs typeface="Times New Roman" pitchFamily="18" charset="0"/>
              </a:rPr>
              <a:t>case of violation of protocol IIPS may stop the field work &amp; call that FAs for special meeting along with representative of </a:t>
            </a:r>
            <a:r>
              <a:rPr lang="en-US" sz="2200" b="0" i="0" dirty="0" smtClean="0">
                <a:solidFill>
                  <a:schemeClr val="tx1"/>
                </a:solidFill>
                <a:cs typeface="Times New Roman" pitchFamily="18" charset="0"/>
              </a:rPr>
              <a:t>MoHFW where FA will have to bear the travel and other expenses on their own.</a:t>
            </a:r>
          </a:p>
          <a:p>
            <a:pPr marL="568325" indent="-457200" algn="just">
              <a:spcBef>
                <a:spcPts val="1000"/>
              </a:spcBef>
              <a:buFont typeface="Wingdings" panose="05000000000000000000" pitchFamily="2" charset="2"/>
              <a:buChar char="ü"/>
            </a:pPr>
            <a:endParaRPr lang="en-US" sz="2200" b="0" i="0" dirty="0">
              <a:solidFill>
                <a:schemeClr val="tx1"/>
              </a:solidFill>
              <a:cs typeface="Times New Roman" pitchFamily="18" charset="0"/>
            </a:endParaRPr>
          </a:p>
          <a:p>
            <a:pPr marL="568325" indent="-457200" algn="just">
              <a:spcBef>
                <a:spcPts val="600"/>
              </a:spcBef>
              <a:buFont typeface="Wingdings" panose="05000000000000000000" pitchFamily="2" charset="2"/>
              <a:buChar char="ü"/>
              <a:defRPr/>
            </a:pPr>
            <a:r>
              <a:rPr lang="en-US" sz="2200" b="0" i="0" dirty="0">
                <a:solidFill>
                  <a:schemeClr val="tx1"/>
                </a:solidFill>
                <a:cs typeface="Times New Roman" pitchFamily="18" charset="0"/>
              </a:rPr>
              <a:t>FAs should instruct field teams to transfer of PSU wise data on day to day basis</a:t>
            </a:r>
            <a:r>
              <a:rPr lang="en-US" sz="2200" b="0" i="0" dirty="0" smtClean="0">
                <a:solidFill>
                  <a:schemeClr val="tx1"/>
                </a:solidFill>
                <a:cs typeface="Times New Roman" pitchFamily="18" charset="0"/>
              </a:rPr>
              <a:t>.</a:t>
            </a:r>
            <a:endParaRPr lang="en-US" sz="2200" b="0" i="0" dirty="0">
              <a:solidFill>
                <a:schemeClr val="tx1"/>
              </a:solidFill>
              <a:cs typeface="Times New Roman" pitchFamily="18" charset="0"/>
            </a:endParaRP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990656" cy="5562600"/>
          </a:xfrm>
        </p:spPr>
        <p:txBody>
          <a:bodyPr>
            <a:noAutofit/>
          </a:bodyPr>
          <a:lstStyle/>
          <a:p>
            <a:pPr lvl="0" algn="just">
              <a:buFont typeface="Wingdings" panose="05000000000000000000" pitchFamily="2" charset="2"/>
              <a:buChar char="ü"/>
            </a:pPr>
            <a:r>
              <a:rPr lang="en-GB" sz="2200" dirty="0" smtClean="0">
                <a:latin typeface="Times New Roman" pitchFamily="18" charset="0"/>
                <a:cs typeface="Times New Roman" pitchFamily="18" charset="0"/>
              </a:rPr>
              <a:t>Submission of performance security </a:t>
            </a:r>
            <a:r>
              <a:rPr lang="en-GB" sz="2200" b="1" dirty="0" smtClean="0">
                <a:solidFill>
                  <a:srgbClr val="0070C0"/>
                </a:solidFill>
                <a:latin typeface="Times New Roman" pitchFamily="18" charset="0"/>
                <a:cs typeface="Times New Roman" pitchFamily="18" charset="0"/>
              </a:rPr>
              <a:t>irrespective of the Phase</a:t>
            </a:r>
            <a:r>
              <a:rPr lang="en-GB" sz="2200" dirty="0" smtClean="0">
                <a:latin typeface="Times New Roman" pitchFamily="18" charset="0"/>
                <a:cs typeface="Times New Roman" pitchFamily="18" charset="0"/>
              </a:rPr>
              <a:t> of fieldwork</a:t>
            </a:r>
          </a:p>
          <a:p>
            <a:pPr marL="0" lvl="0" indent="0" algn="just">
              <a:buNone/>
            </a:pPr>
            <a:endParaRPr lang="en-GB" sz="2200" dirty="0" smtClean="0">
              <a:latin typeface="Times New Roman" pitchFamily="18" charset="0"/>
              <a:cs typeface="Times New Roman" pitchFamily="18" charset="0"/>
            </a:endParaRPr>
          </a:p>
          <a:p>
            <a:pPr lvl="0" algn="just">
              <a:buFont typeface="Wingdings" panose="05000000000000000000" pitchFamily="2" charset="2"/>
              <a:buChar char="ü"/>
            </a:pPr>
            <a:r>
              <a:rPr lang="en-GB" sz="2200" dirty="0" smtClean="0">
                <a:latin typeface="Times New Roman" pitchFamily="18" charset="0"/>
                <a:cs typeface="Times New Roman" pitchFamily="18" charset="0"/>
              </a:rPr>
              <a:t>Signing of </a:t>
            </a:r>
            <a:r>
              <a:rPr lang="en-GB" sz="2200" dirty="0" err="1" smtClean="0">
                <a:latin typeface="Times New Roman" pitchFamily="18" charset="0"/>
                <a:cs typeface="Times New Roman" pitchFamily="18" charset="0"/>
              </a:rPr>
              <a:t>MoA</a:t>
            </a:r>
            <a:endParaRPr lang="en-GB" sz="2200" dirty="0" smtClean="0">
              <a:latin typeface="Times New Roman" pitchFamily="18" charset="0"/>
              <a:cs typeface="Times New Roman" pitchFamily="18" charset="0"/>
            </a:endParaRPr>
          </a:p>
          <a:p>
            <a:pPr marL="0" lvl="0" indent="0" algn="just">
              <a:buNone/>
            </a:pPr>
            <a:endParaRPr lang="en-GB" sz="2200" dirty="0">
              <a:latin typeface="Times New Roman" pitchFamily="18" charset="0"/>
              <a:cs typeface="Times New Roman" pitchFamily="18" charset="0"/>
            </a:endParaRPr>
          </a:p>
          <a:p>
            <a:pPr lvl="0" algn="just">
              <a:buFont typeface="Wingdings" panose="05000000000000000000" pitchFamily="2" charset="2"/>
              <a:buChar char="ü"/>
            </a:pPr>
            <a:r>
              <a:rPr lang="en-US" sz="2200" dirty="0" smtClean="0">
                <a:latin typeface="Times New Roman" pitchFamily="18" charset="0"/>
                <a:cs typeface="Times New Roman" pitchFamily="18" charset="0"/>
              </a:rPr>
              <a:t>At </a:t>
            </a:r>
            <a:r>
              <a:rPr lang="en-US" sz="2200" dirty="0">
                <a:latin typeface="Times New Roman" pitchFamily="18" charset="0"/>
                <a:cs typeface="Times New Roman" pitchFamily="18" charset="0"/>
              </a:rPr>
              <a:t>any stage, after signing the contract of NFHS-5, FAs are </a:t>
            </a:r>
            <a:r>
              <a:rPr lang="en-US" sz="2200" b="1" dirty="0">
                <a:solidFill>
                  <a:srgbClr val="0070C0"/>
                </a:solidFill>
                <a:latin typeface="Times New Roman" pitchFamily="18" charset="0"/>
                <a:cs typeface="Times New Roman" pitchFamily="18" charset="0"/>
              </a:rPr>
              <a:t>strictly prohibited from making any sort of subcontracting </a:t>
            </a:r>
            <a:r>
              <a:rPr lang="en-US" sz="2200" dirty="0">
                <a:latin typeface="Times New Roman" pitchFamily="18" charset="0"/>
                <a:cs typeface="Times New Roman" pitchFamily="18" charset="0"/>
              </a:rPr>
              <a:t>of any of the NFHS-5 </a:t>
            </a:r>
            <a:r>
              <a:rPr lang="en-US" sz="2200" dirty="0" smtClean="0">
                <a:latin typeface="Times New Roman" pitchFamily="18" charset="0"/>
                <a:cs typeface="Times New Roman" pitchFamily="18" charset="0"/>
              </a:rPr>
              <a:t>activities</a:t>
            </a:r>
          </a:p>
          <a:p>
            <a:pPr marL="0" lvl="0" indent="0" algn="just">
              <a:buNone/>
            </a:pPr>
            <a:endParaRPr lang="en-US" sz="2200" dirty="0" smtClean="0">
              <a:latin typeface="Times New Roman" pitchFamily="18" charset="0"/>
              <a:cs typeface="Times New Roman" pitchFamily="18" charset="0"/>
            </a:endParaRPr>
          </a:p>
          <a:p>
            <a:pPr lvl="0" algn="just">
              <a:buFont typeface="Wingdings" panose="05000000000000000000" pitchFamily="2" charset="2"/>
              <a:buChar char="ü"/>
            </a:pPr>
            <a:r>
              <a:rPr lang="en-US" sz="2200" dirty="0" smtClean="0">
                <a:latin typeface="Times New Roman" pitchFamily="18" charset="0"/>
                <a:cs typeface="Times New Roman" pitchFamily="18" charset="0"/>
              </a:rPr>
              <a:t>FAs </a:t>
            </a:r>
            <a:r>
              <a:rPr lang="en-US" sz="2200" dirty="0">
                <a:latin typeface="Times New Roman" pitchFamily="18" charset="0"/>
                <a:cs typeface="Times New Roman" pitchFamily="18" charset="0"/>
              </a:rPr>
              <a:t>must sign a separate undertaking with IIPS before receiving the required number of mini laptops, GPS instruments and CAB </a:t>
            </a:r>
            <a:r>
              <a:rPr lang="en-US" sz="2200" dirty="0" smtClean="0">
                <a:latin typeface="Times New Roman" pitchFamily="18" charset="0"/>
                <a:cs typeface="Times New Roman" pitchFamily="18" charset="0"/>
              </a:rPr>
              <a:t>equipment</a:t>
            </a:r>
          </a:p>
          <a:p>
            <a:pPr marL="0" lvl="0" indent="0" algn="just">
              <a:buNone/>
            </a:pPr>
            <a:endParaRPr lang="en-US" sz="2200" dirty="0" smtClean="0">
              <a:latin typeface="Times New Roman" pitchFamily="18" charset="0"/>
              <a:cs typeface="Times New Roman" pitchFamily="18" charset="0"/>
            </a:endParaRPr>
          </a:p>
          <a:p>
            <a:pPr lvl="0" algn="just">
              <a:buFont typeface="Wingdings" panose="05000000000000000000" pitchFamily="2" charset="2"/>
              <a:buChar char="ü"/>
            </a:pPr>
            <a:r>
              <a:rPr lang="en-GB" sz="2200" dirty="0">
                <a:latin typeface="Times New Roman" pitchFamily="18" charset="0"/>
                <a:cs typeface="Times New Roman" pitchFamily="18" charset="0"/>
              </a:rPr>
              <a:t>Ensuring essential infrastructure at state </a:t>
            </a:r>
            <a:r>
              <a:rPr lang="en-GB" sz="2200" dirty="0" smtClean="0">
                <a:latin typeface="Times New Roman" pitchFamily="18" charset="0"/>
                <a:cs typeface="Times New Roman" pitchFamily="18" charset="0"/>
              </a:rPr>
              <a:t>office</a:t>
            </a:r>
          </a:p>
        </p:txBody>
      </p:sp>
      <p:sp>
        <p:nvSpPr>
          <p:cNvPr id="2" name="TextBox 1"/>
          <p:cNvSpPr txBox="1"/>
          <p:nvPr/>
        </p:nvSpPr>
        <p:spPr>
          <a:xfrm>
            <a:off x="685800" y="71414"/>
            <a:ext cx="7990656" cy="646113"/>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Administrative responsibilities of FA’s</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extLst>
      <p:ext uri="{BB962C8B-B14F-4D97-AF65-F5344CB8AC3E}">
        <p14:creationId xmlns:p14="http://schemas.microsoft.com/office/powerpoint/2010/main" val="11106598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0"/>
          <p:cNvSpPr>
            <a:spLocks noChangeArrowheads="1"/>
          </p:cNvSpPr>
          <p:nvPr/>
        </p:nvSpPr>
        <p:spPr bwMode="auto">
          <a:xfrm>
            <a:off x="381000" y="1600200"/>
            <a:ext cx="8481764" cy="2769989"/>
          </a:xfrm>
          <a:prstGeom prst="rect">
            <a:avLst/>
          </a:prstGeom>
          <a:noFill/>
          <a:ln w="9525">
            <a:noFill/>
            <a:miter lim="800000"/>
            <a:headEnd/>
            <a:tailEnd/>
          </a:ln>
        </p:spPr>
        <p:txBody>
          <a:bodyPr wrap="square" anchor="ctr">
            <a:spAutoFit/>
          </a:bodyPr>
          <a:lstStyle/>
          <a:p>
            <a:pPr marL="568325" indent="-457200" algn="just">
              <a:spcBef>
                <a:spcPts val="600"/>
              </a:spcBef>
              <a:buFont typeface="Wingdings" panose="05000000000000000000" pitchFamily="2" charset="2"/>
              <a:buChar char="ü"/>
              <a:defRPr/>
            </a:pPr>
            <a:r>
              <a:rPr lang="en-US" sz="2200" b="0" i="0" dirty="0" smtClean="0">
                <a:solidFill>
                  <a:schemeClr val="tx1"/>
                </a:solidFill>
                <a:cs typeface="Times New Roman" panose="02020603050405020304" pitchFamily="18" charset="0"/>
              </a:rPr>
              <a:t>FAs </a:t>
            </a:r>
            <a:r>
              <a:rPr lang="en-US" sz="2200" b="0" i="0" dirty="0">
                <a:solidFill>
                  <a:schemeClr val="tx1"/>
                </a:solidFill>
                <a:cs typeface="Times New Roman" panose="02020603050405020304" pitchFamily="18" charset="0"/>
              </a:rPr>
              <a:t>should  keep data backup </a:t>
            </a:r>
            <a:r>
              <a:rPr lang="en-US" sz="2200" i="0" dirty="0">
                <a:solidFill>
                  <a:srgbClr val="0070C0"/>
                </a:solidFill>
                <a:cs typeface="Times New Roman" panose="02020603050405020304" pitchFamily="18" charset="0"/>
              </a:rPr>
              <a:t>till completion of secondary editing</a:t>
            </a:r>
            <a:r>
              <a:rPr lang="en-US" sz="2200" b="0" i="0" dirty="0" smtClean="0">
                <a:solidFill>
                  <a:schemeClr val="tx1"/>
                </a:solidFill>
                <a:cs typeface="Times New Roman" panose="02020603050405020304" pitchFamily="18" charset="0"/>
              </a:rPr>
              <a:t>.</a:t>
            </a:r>
          </a:p>
          <a:p>
            <a:pPr marL="568325" indent="-457200" algn="just">
              <a:spcBef>
                <a:spcPts val="600"/>
              </a:spcBef>
              <a:buFont typeface="Wingdings" panose="05000000000000000000" pitchFamily="2" charset="2"/>
              <a:buChar char="ü"/>
              <a:defRPr/>
            </a:pPr>
            <a:endParaRPr lang="en-US" sz="2200" b="0" i="0" dirty="0">
              <a:solidFill>
                <a:schemeClr val="tx1"/>
              </a:solidFill>
              <a:cs typeface="Times New Roman" panose="02020603050405020304" pitchFamily="18" charset="0"/>
            </a:endParaRPr>
          </a:p>
          <a:p>
            <a:pPr marL="568325" indent="-457200" algn="just">
              <a:spcBef>
                <a:spcPts val="600"/>
              </a:spcBef>
              <a:buFont typeface="Wingdings" panose="05000000000000000000" pitchFamily="2" charset="2"/>
              <a:buChar char="ü"/>
              <a:defRPr/>
            </a:pPr>
            <a:r>
              <a:rPr lang="en-US" sz="2200" b="0" i="0" dirty="0" smtClean="0">
                <a:solidFill>
                  <a:schemeClr val="tx1"/>
                </a:solidFill>
                <a:cs typeface="Times New Roman" panose="02020603050405020304" pitchFamily="18" charset="0"/>
              </a:rPr>
              <a:t>FAs </a:t>
            </a:r>
            <a:r>
              <a:rPr lang="en-US" sz="2200" b="0" i="0" dirty="0">
                <a:solidFill>
                  <a:schemeClr val="tx1"/>
                </a:solidFill>
                <a:cs typeface="Times New Roman" panose="02020603050405020304" pitchFamily="18" charset="0"/>
              </a:rPr>
              <a:t>will provide weekly progress report (in </a:t>
            </a:r>
            <a:r>
              <a:rPr lang="en-US" sz="2200" b="0" i="0" dirty="0" smtClean="0">
                <a:solidFill>
                  <a:schemeClr val="tx1"/>
                </a:solidFill>
                <a:cs typeface="Times New Roman" panose="02020603050405020304" pitchFamily="18" charset="0"/>
              </a:rPr>
              <a:t>prescribed format</a:t>
            </a:r>
            <a:r>
              <a:rPr lang="en-US" sz="2200" b="0" i="0" dirty="0">
                <a:solidFill>
                  <a:schemeClr val="tx1"/>
                </a:solidFill>
                <a:cs typeface="Times New Roman" panose="02020603050405020304" pitchFamily="18" charset="0"/>
              </a:rPr>
              <a:t>) to IIPS</a:t>
            </a:r>
            <a:r>
              <a:rPr lang="en-US" sz="2200" b="0" i="0" dirty="0" smtClean="0">
                <a:solidFill>
                  <a:schemeClr val="tx1"/>
                </a:solidFill>
                <a:cs typeface="Times New Roman" panose="02020603050405020304" pitchFamily="18" charset="0"/>
              </a:rPr>
              <a:t>.</a:t>
            </a:r>
          </a:p>
          <a:p>
            <a:pPr marL="568325" indent="-457200" algn="just">
              <a:spcBef>
                <a:spcPts val="600"/>
              </a:spcBef>
              <a:buFont typeface="Wingdings" panose="05000000000000000000" pitchFamily="2" charset="2"/>
              <a:buChar char="ü"/>
              <a:defRPr/>
            </a:pPr>
            <a:endParaRPr lang="en-US" sz="2200" b="0" i="0" dirty="0" smtClean="0">
              <a:solidFill>
                <a:schemeClr val="tx1"/>
              </a:solidFill>
              <a:cs typeface="Times New Roman" panose="02020603050405020304" pitchFamily="18" charset="0"/>
            </a:endParaRPr>
          </a:p>
          <a:p>
            <a:pPr marL="568325" indent="-457200" algn="just">
              <a:spcBef>
                <a:spcPts val="600"/>
              </a:spcBef>
              <a:buFont typeface="Wingdings" panose="05000000000000000000" pitchFamily="2" charset="2"/>
              <a:buChar char="ü"/>
              <a:defRPr/>
            </a:pPr>
            <a:r>
              <a:rPr lang="en-US" sz="2200" b="0" i="0" dirty="0" smtClean="0">
                <a:solidFill>
                  <a:schemeClr val="tx1"/>
                </a:solidFill>
                <a:cs typeface="Times New Roman" panose="02020603050405020304" pitchFamily="18" charset="0"/>
              </a:rPr>
              <a:t>FA will be required to print 500 copies of  district factsheets and distribute to the officials as per the list provided by IIPS.</a:t>
            </a:r>
            <a:endParaRPr lang="en-US" sz="2200" b="0" i="0" dirty="0">
              <a:solidFill>
                <a:schemeClr val="tx1"/>
              </a:solidFill>
              <a:cs typeface="Times New Roman" panose="02020603050405020304" pitchFamily="18" charset="0"/>
            </a:endParaRP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0"/>
          <p:cNvSpPr>
            <a:spLocks noChangeArrowheads="1"/>
          </p:cNvSpPr>
          <p:nvPr/>
        </p:nvSpPr>
        <p:spPr bwMode="auto">
          <a:xfrm>
            <a:off x="381000" y="1371600"/>
            <a:ext cx="8291265" cy="4647426"/>
          </a:xfrm>
          <a:prstGeom prst="rect">
            <a:avLst/>
          </a:prstGeom>
          <a:noFill/>
          <a:ln w="9525">
            <a:noFill/>
            <a:miter lim="800000"/>
            <a:headEnd/>
            <a:tailEnd/>
          </a:ln>
        </p:spPr>
        <p:txBody>
          <a:bodyPr wrap="square" anchor="ctr">
            <a:spAutoFit/>
          </a:bodyPr>
          <a:lstStyle/>
          <a:p>
            <a:pPr marL="719138" lvl="0" indent="-539750" algn="just">
              <a:buFont typeface="Wingdings" pitchFamily="2" charset="2"/>
              <a:buChar char="ü"/>
            </a:pPr>
            <a:r>
              <a:rPr lang="en-US" sz="2200" b="0" i="0" dirty="0" smtClean="0">
                <a:solidFill>
                  <a:schemeClr val="tx1"/>
                </a:solidFill>
              </a:rPr>
              <a:t>Phasing the field operations into two parts and division of larger states into two-three parts and survey implementation in a cluster of 5-6 adjoining districts</a:t>
            </a:r>
          </a:p>
          <a:p>
            <a:pPr marL="179388" lvl="0" algn="just"/>
            <a:endParaRPr lang="en-US" sz="2200" b="0" i="0" dirty="0" smtClean="0">
              <a:solidFill>
                <a:schemeClr val="tx1"/>
              </a:solidFill>
            </a:endParaRPr>
          </a:p>
          <a:p>
            <a:pPr marL="719138" lvl="0" indent="-539750" algn="just">
              <a:buFont typeface="Wingdings" pitchFamily="2" charset="2"/>
              <a:buChar char="ü"/>
            </a:pPr>
            <a:r>
              <a:rPr lang="en-US" sz="2200" b="0" i="0" dirty="0" smtClean="0">
                <a:solidFill>
                  <a:schemeClr val="tx1"/>
                </a:solidFill>
              </a:rPr>
              <a:t>Intensified hands-on training of the trainer’s (ToT) of 3 weeks duration for the four core team members of FA’s</a:t>
            </a:r>
          </a:p>
          <a:p>
            <a:pPr marL="179388" lvl="0" algn="just"/>
            <a:endParaRPr lang="en-US" sz="2200" b="0" i="0" dirty="0" smtClean="0">
              <a:solidFill>
                <a:schemeClr val="tx1"/>
              </a:solidFill>
            </a:endParaRPr>
          </a:p>
          <a:p>
            <a:pPr marL="719138" lvl="0" indent="-539750" algn="just">
              <a:spcBef>
                <a:spcPts val="600"/>
              </a:spcBef>
              <a:spcAft>
                <a:spcPts val="600"/>
              </a:spcAft>
              <a:buFont typeface="Wingdings" pitchFamily="2" charset="2"/>
              <a:buChar char="ü"/>
            </a:pPr>
            <a:r>
              <a:rPr lang="en-US" sz="2200" b="0" i="0" dirty="0" smtClean="0">
                <a:solidFill>
                  <a:schemeClr val="tx1"/>
                </a:solidFill>
              </a:rPr>
              <a:t>One ToT is organized for each phase and also by limiting the number of participants in each </a:t>
            </a:r>
            <a:r>
              <a:rPr lang="en-US" sz="2200" b="0" i="0" dirty="0" err="1" smtClean="0">
                <a:solidFill>
                  <a:schemeClr val="tx1"/>
                </a:solidFill>
              </a:rPr>
              <a:t>ToT</a:t>
            </a:r>
            <a:endParaRPr lang="en-US" sz="2200" b="0" i="0" dirty="0" smtClean="0">
              <a:solidFill>
                <a:schemeClr val="tx1"/>
              </a:solidFill>
            </a:endParaRPr>
          </a:p>
          <a:p>
            <a:pPr marL="719138" lvl="0" indent="-539750" algn="just">
              <a:buFont typeface="Wingdings" pitchFamily="2" charset="2"/>
              <a:buChar char="ü"/>
            </a:pPr>
            <a:r>
              <a:rPr lang="en-US" sz="2200" b="0" i="0" dirty="0" smtClean="0">
                <a:solidFill>
                  <a:schemeClr val="tx1"/>
                </a:solidFill>
              </a:rPr>
              <a:t>All the core team members will be required to attend the full </a:t>
            </a:r>
            <a:r>
              <a:rPr lang="en-US" sz="2200" b="0" i="0" dirty="0" err="1" smtClean="0">
                <a:solidFill>
                  <a:schemeClr val="tx1"/>
                </a:solidFill>
              </a:rPr>
              <a:t>ToT</a:t>
            </a:r>
            <a:endParaRPr lang="en-US" sz="2200" b="0" i="0" dirty="0" smtClean="0">
              <a:solidFill>
                <a:schemeClr val="tx1"/>
              </a:solidFill>
            </a:endParaRPr>
          </a:p>
          <a:p>
            <a:pPr marL="179388" lvl="0" algn="just"/>
            <a:endParaRPr lang="en-US" sz="2200" b="0" i="0" dirty="0" smtClean="0">
              <a:solidFill>
                <a:schemeClr val="tx1"/>
              </a:solidFill>
            </a:endParaRPr>
          </a:p>
          <a:p>
            <a:pPr marL="719138" lvl="0" indent="-539750" algn="just">
              <a:buFont typeface="Wingdings" pitchFamily="2" charset="2"/>
              <a:buChar char="ü"/>
            </a:pPr>
            <a:r>
              <a:rPr lang="en-GB" sz="2200" b="0" i="0" dirty="0" smtClean="0">
                <a:solidFill>
                  <a:schemeClr val="tx1"/>
                </a:solidFill>
              </a:rPr>
              <a:t>All the state level trainings are closely monitored by PIs, SPO/PO, ICF Representatives and Officials from MoHFW</a:t>
            </a:r>
            <a:endParaRPr lang="en-US" sz="2200" b="0" i="0" dirty="0" smtClean="0">
              <a:solidFill>
                <a:schemeClr val="tx1"/>
              </a:solidFill>
              <a:cs typeface="Times New Roman" pitchFamily="18" charset="0"/>
            </a:endParaRPr>
          </a:p>
        </p:txBody>
      </p:sp>
      <p:sp>
        <p:nvSpPr>
          <p:cNvPr id="4" name="TextBox 3"/>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a:r>
              <a:rPr lang="en-US" sz="3200" i="0" dirty="0">
                <a:solidFill>
                  <a:schemeClr val="bg1"/>
                </a:solidFill>
                <a:effectLst>
                  <a:outerShdw blurRad="50800" dist="38100" dir="10800000" algn="r" rotWithShape="0">
                    <a:prstClr val="black">
                      <a:alpha val="40000"/>
                    </a:prstClr>
                  </a:outerShdw>
                </a:effectLst>
                <a:cs typeface="Times New Roman" pitchFamily="18" charset="0"/>
              </a:rPr>
              <a:t>Strategies to ensure the quality of data</a:t>
            </a:r>
            <a:endParaRPr lang="en-IN" sz="3200" b="0" i="0" dirty="0"/>
          </a:p>
        </p:txBody>
      </p:sp>
    </p:spTree>
    <p:extLst>
      <p:ext uri="{BB962C8B-B14F-4D97-AF65-F5344CB8AC3E}">
        <p14:creationId xmlns:p14="http://schemas.microsoft.com/office/powerpoint/2010/main" val="346926494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5029200"/>
          </a:xfrm>
        </p:spPr>
        <p:txBody>
          <a:bodyPr/>
          <a:lstStyle/>
          <a:p>
            <a:pPr marL="719138" lvl="0" indent="-539750" algn="just">
              <a:buFont typeface="Wingdings" pitchFamily="2" charset="2"/>
              <a:buChar char="ü"/>
            </a:pPr>
            <a:r>
              <a:rPr lang="en-GB" sz="2200" dirty="0" smtClean="0">
                <a:latin typeface="Times New Roman" panose="02020603050405020304" pitchFamily="18" charset="0"/>
                <a:cs typeface="Times New Roman" panose="02020603050405020304" pitchFamily="18" charset="0"/>
              </a:rPr>
              <a:t>FAs </a:t>
            </a:r>
            <a:r>
              <a:rPr lang="en-GB" sz="2200" dirty="0">
                <a:latin typeface="Times New Roman" panose="02020603050405020304" pitchFamily="18" charset="0"/>
                <a:cs typeface="Times New Roman" panose="02020603050405020304" pitchFamily="18" charset="0"/>
              </a:rPr>
              <a:t>are </a:t>
            </a:r>
            <a:r>
              <a:rPr lang="en-US" sz="2200" dirty="0">
                <a:latin typeface="Times New Roman" panose="02020603050405020304" pitchFamily="18" charset="0"/>
                <a:cs typeface="Times New Roman" panose="02020603050405020304" pitchFamily="18" charset="0"/>
              </a:rPr>
              <a:t>required to conduct </a:t>
            </a:r>
            <a:r>
              <a:rPr lang="en-US" sz="2200" b="1" dirty="0" smtClean="0">
                <a:solidFill>
                  <a:srgbClr val="0070C0"/>
                </a:solidFill>
                <a:latin typeface="Times New Roman" panose="02020603050405020304" pitchFamily="18" charset="0"/>
                <a:cs typeface="Times New Roman" panose="02020603050405020304" pitchFamily="18" charset="0"/>
              </a:rPr>
              <a:t>more than one </a:t>
            </a:r>
            <a:r>
              <a:rPr lang="en-US" sz="2200" b="1" dirty="0">
                <a:solidFill>
                  <a:srgbClr val="0070C0"/>
                </a:solidFill>
                <a:latin typeface="Times New Roman" panose="02020603050405020304" pitchFamily="18" charset="0"/>
                <a:cs typeface="Times New Roman" panose="02020603050405020304" pitchFamily="18" charset="0"/>
              </a:rPr>
              <a:t>trainings</a:t>
            </a:r>
            <a:r>
              <a:rPr lang="en-US" sz="2200" dirty="0">
                <a:latin typeface="Times New Roman" panose="02020603050405020304" pitchFamily="18" charset="0"/>
                <a:cs typeface="Times New Roman" panose="02020603050405020304" pitchFamily="18" charset="0"/>
              </a:rPr>
              <a:t>, if they are assigned a state having more than 10 </a:t>
            </a:r>
            <a:r>
              <a:rPr lang="en-US" sz="2200" dirty="0" smtClean="0">
                <a:latin typeface="Times New Roman" panose="02020603050405020304" pitchFamily="18" charset="0"/>
                <a:cs typeface="Times New Roman" panose="02020603050405020304" pitchFamily="18" charset="0"/>
              </a:rPr>
              <a:t>districts</a:t>
            </a:r>
          </a:p>
          <a:p>
            <a:pPr marL="719138" lvl="0" indent="-539750" algn="just">
              <a:buFont typeface="Wingdings" pitchFamily="2" charset="2"/>
              <a:buChar char="ü"/>
            </a:pPr>
            <a:r>
              <a:rPr lang="en-US" sz="2200" dirty="0" smtClean="0">
                <a:latin typeface="Times New Roman" panose="02020603050405020304" pitchFamily="18" charset="0"/>
                <a:cs typeface="Times New Roman" panose="02020603050405020304" pitchFamily="18" charset="0"/>
              </a:rPr>
              <a:t>Training for any additional staff may be provided on the cost of FA with prior approval from IIPS</a:t>
            </a:r>
          </a:p>
          <a:p>
            <a:pPr marL="719138" lvl="0" indent="-539750" algn="just">
              <a:buFont typeface="Wingdings" pitchFamily="2" charset="2"/>
              <a:buChar char="ü"/>
            </a:pPr>
            <a:endParaRPr lang="en-US"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US" sz="2200" dirty="0" smtClean="0">
                <a:latin typeface="Times New Roman" panose="02020603050405020304" pitchFamily="18" charset="0"/>
                <a:cs typeface="Times New Roman" panose="02020603050405020304" pitchFamily="18" charset="0"/>
              </a:rPr>
              <a:t>Test </a:t>
            </a:r>
            <a:r>
              <a:rPr lang="en-US" sz="2200" dirty="0">
                <a:latin typeface="Times New Roman" panose="02020603050405020304" pitchFamily="18" charset="0"/>
                <a:cs typeface="Times New Roman" panose="02020603050405020304" pitchFamily="18" charset="0"/>
              </a:rPr>
              <a:t>will be conducted for </a:t>
            </a:r>
            <a:r>
              <a:rPr lang="en-US" sz="2200" dirty="0" smtClean="0">
                <a:latin typeface="Times New Roman" panose="02020603050405020304" pitchFamily="18" charset="0"/>
                <a:cs typeface="Times New Roman" panose="02020603050405020304" pitchFamily="18" charset="0"/>
              </a:rPr>
              <a:t>investigators</a:t>
            </a:r>
          </a:p>
          <a:p>
            <a:pPr marL="719138" lvl="0" indent="-539750" algn="just">
              <a:buFont typeface="Wingdings" pitchFamily="2" charset="2"/>
              <a:buChar char="ü"/>
            </a:pPr>
            <a:endParaRPr lang="en-US"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US" sz="2200" dirty="0" smtClean="0">
                <a:latin typeface="Times New Roman" panose="02020603050405020304" pitchFamily="18" charset="0"/>
                <a:cs typeface="Times New Roman" panose="02020603050405020304" pitchFamily="18" charset="0"/>
              </a:rPr>
              <a:t>CAPI based survey with the provision of Inbuilt </a:t>
            </a:r>
            <a:r>
              <a:rPr lang="en-US" sz="2200" dirty="0">
                <a:latin typeface="Times New Roman" panose="02020603050405020304" pitchFamily="18" charset="0"/>
                <a:cs typeface="Times New Roman" panose="02020603050405020304" pitchFamily="18" charset="0"/>
              </a:rPr>
              <a:t>algorithm in CAPI program automatically handles skip patterns, filters, eligibility for questionnaires and sections</a:t>
            </a:r>
            <a:r>
              <a:rPr lang="en-US" sz="2200" dirty="0" smtClean="0">
                <a:latin typeface="Times New Roman" panose="02020603050405020304" pitchFamily="18" charset="0"/>
                <a:cs typeface="Times New Roman" panose="02020603050405020304" pitchFamily="18" charset="0"/>
              </a:rPr>
              <a:t>. </a:t>
            </a:r>
          </a:p>
          <a:p>
            <a:pPr marL="719138" lvl="0" indent="-539750" algn="just">
              <a:buFont typeface="Wingdings" pitchFamily="2" charset="2"/>
              <a:buChar char="ü"/>
            </a:pPr>
            <a:endParaRPr lang="en-US"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provision of synchronizing data from interviewer’s CAPI to supervisor’s CAPI provides an opportunity for </a:t>
            </a:r>
            <a:r>
              <a:rPr lang="en-US" sz="2200" b="1" dirty="0">
                <a:solidFill>
                  <a:srgbClr val="0070C0"/>
                </a:solidFill>
                <a:latin typeface="Times New Roman" panose="02020603050405020304" pitchFamily="18" charset="0"/>
                <a:cs typeface="Times New Roman" panose="02020603050405020304" pitchFamily="18" charset="0"/>
              </a:rPr>
              <a:t>back check </a:t>
            </a:r>
            <a:r>
              <a:rPr lang="en-US" sz="2200" dirty="0">
                <a:latin typeface="Times New Roman" panose="02020603050405020304" pitchFamily="18" charset="0"/>
                <a:cs typeface="Times New Roman" panose="02020603050405020304" pitchFamily="18" charset="0"/>
              </a:rPr>
              <a:t>of information to improve data </a:t>
            </a:r>
            <a:r>
              <a:rPr lang="en-US" sz="2200" dirty="0" smtClean="0">
                <a:latin typeface="Times New Roman" panose="02020603050405020304" pitchFamily="18" charset="0"/>
                <a:cs typeface="Times New Roman" panose="02020603050405020304" pitchFamily="18" charset="0"/>
              </a:rPr>
              <a:t>quality.</a:t>
            </a:r>
          </a:p>
        </p:txBody>
      </p:sp>
      <p:sp>
        <p:nvSpPr>
          <p:cNvPr id="5" name="TextBox 4"/>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a:r>
              <a:rPr lang="en-US" sz="3200" i="0" dirty="0" smtClean="0">
                <a:solidFill>
                  <a:schemeClr val="bg1"/>
                </a:solidFill>
                <a:effectLst>
                  <a:outerShdw blurRad="50800" dist="38100" dir="10800000" algn="r" rotWithShape="0">
                    <a:prstClr val="black">
                      <a:alpha val="40000"/>
                    </a:prstClr>
                  </a:outerShdw>
                </a:effectLst>
                <a:cs typeface="Times New Roman" pitchFamily="18" charset="0"/>
              </a:rPr>
              <a:t>Contd..</a:t>
            </a:r>
            <a:endParaRPr lang="en-IN" sz="3200" b="0" i="0" dirty="0"/>
          </a:p>
        </p:txBody>
      </p:sp>
    </p:spTree>
    <p:extLst>
      <p:ext uri="{BB962C8B-B14F-4D97-AF65-F5344CB8AC3E}">
        <p14:creationId xmlns:p14="http://schemas.microsoft.com/office/powerpoint/2010/main" val="9192199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343400"/>
          </a:xfrm>
        </p:spPr>
        <p:txBody>
          <a:bodyPr/>
          <a:lstStyle/>
          <a:p>
            <a:pPr marL="719138" lvl="0" indent="-539750" algn="just">
              <a:buFont typeface="Wingdings" pitchFamily="2" charset="2"/>
              <a:buChar char="ü"/>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inbuilt mechanism of partial save provides opportunities to complete interview in multiple sessions and minimizes respondent’s </a:t>
            </a:r>
            <a:r>
              <a:rPr lang="en-US" sz="2200" dirty="0" smtClean="0">
                <a:latin typeface="Times New Roman" panose="02020603050405020304" pitchFamily="18" charset="0"/>
                <a:cs typeface="Times New Roman" panose="02020603050405020304" pitchFamily="18" charset="0"/>
              </a:rPr>
              <a:t>fatigue.</a:t>
            </a:r>
          </a:p>
          <a:p>
            <a:pPr marL="179388" lvl="0" indent="0" algn="just">
              <a:buNone/>
            </a:pPr>
            <a:endParaRPr lang="en-US"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US" sz="2200" dirty="0" smtClean="0">
                <a:latin typeface="Times New Roman" panose="02020603050405020304" pitchFamily="18" charset="0"/>
                <a:cs typeface="Times New Roman" panose="02020603050405020304" pitchFamily="18" charset="0"/>
              </a:rPr>
              <a:t>Use </a:t>
            </a:r>
            <a:r>
              <a:rPr lang="en-US" sz="2200" dirty="0">
                <a:latin typeface="Times New Roman" panose="02020603050405020304" pitchFamily="18" charset="0"/>
                <a:cs typeface="Times New Roman" panose="02020603050405020304" pitchFamily="18" charset="0"/>
              </a:rPr>
              <a:t>of </a:t>
            </a:r>
            <a:r>
              <a:rPr lang="en-US" sz="2200" dirty="0" err="1">
                <a:latin typeface="Times New Roman" panose="02020603050405020304" pitchFamily="18" charset="0"/>
                <a:cs typeface="Times New Roman" panose="02020603050405020304" pitchFamily="18" charset="0"/>
              </a:rPr>
              <a:t>SyncCloud</a:t>
            </a:r>
            <a:r>
              <a:rPr lang="en-US" sz="2200" dirty="0">
                <a:latin typeface="Times New Roman" panose="02020603050405020304" pitchFamily="18" charset="0"/>
                <a:cs typeface="Times New Roman" panose="02020603050405020304" pitchFamily="18" charset="0"/>
              </a:rPr>
              <a:t> Technology improves the data synchronization from supervisor CAPI to Central Office, which gives access of the real-time data anywhere in the world, and from any device or </a:t>
            </a:r>
            <a:r>
              <a:rPr lang="en-US" sz="2200" dirty="0" smtClean="0">
                <a:latin typeface="Times New Roman" panose="02020603050405020304" pitchFamily="18" charset="0"/>
                <a:cs typeface="Times New Roman" panose="02020603050405020304" pitchFamily="18" charset="0"/>
              </a:rPr>
              <a:t>computer.</a:t>
            </a:r>
          </a:p>
          <a:p>
            <a:pPr marL="179388" lvl="0" indent="0" algn="just">
              <a:buNone/>
            </a:pPr>
            <a:endParaRPr lang="en-US"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US" sz="2200" dirty="0" smtClean="0">
                <a:latin typeface="Times New Roman" panose="02020603050405020304" pitchFamily="18" charset="0"/>
                <a:cs typeface="Times New Roman" panose="02020603050405020304" pitchFamily="18" charset="0"/>
              </a:rPr>
              <a:t>Generating </a:t>
            </a:r>
            <a:r>
              <a:rPr lang="en-US" sz="2200" b="1" dirty="0">
                <a:solidFill>
                  <a:srgbClr val="0070C0"/>
                </a:solidFill>
                <a:latin typeface="Times New Roman" panose="02020603050405020304" pitchFamily="18" charset="0"/>
                <a:cs typeface="Times New Roman" panose="02020603050405020304" pitchFamily="18" charset="0"/>
              </a:rPr>
              <a:t>Field Check Table </a:t>
            </a:r>
            <a:r>
              <a:rPr lang="en-US" sz="2200" dirty="0" smtClean="0">
                <a:latin typeface="Times New Roman" panose="02020603050405020304" pitchFamily="18" charset="0"/>
                <a:cs typeface="Times New Roman" panose="02020603050405020304" pitchFamily="18" charset="0"/>
              </a:rPr>
              <a:t>and giving feedback </a:t>
            </a:r>
            <a:r>
              <a:rPr lang="en-US" sz="2200" dirty="0">
                <a:latin typeface="Times New Roman" panose="02020603050405020304" pitchFamily="18" charset="0"/>
                <a:cs typeface="Times New Roman" panose="02020603050405020304" pitchFamily="18" charset="0"/>
              </a:rPr>
              <a:t>on regular basis </a:t>
            </a:r>
            <a:endParaRPr lang="en-US" sz="2200" dirty="0" smtClean="0">
              <a:latin typeface="Times New Roman" panose="02020603050405020304" pitchFamily="18" charset="0"/>
              <a:cs typeface="Times New Roman" panose="02020603050405020304" pitchFamily="18" charset="0"/>
            </a:endParaRPr>
          </a:p>
          <a:p>
            <a:pPr marL="179388" lvl="0" indent="0" algn="just">
              <a:buNone/>
            </a:pPr>
            <a:endParaRPr lang="en-US"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US" sz="2200" dirty="0" smtClean="0">
                <a:latin typeface="Times New Roman" panose="02020603050405020304" pitchFamily="18" charset="0"/>
                <a:cs typeface="Times New Roman" panose="02020603050405020304" pitchFamily="18" charset="0"/>
              </a:rPr>
              <a:t>FA </a:t>
            </a:r>
            <a:r>
              <a:rPr lang="en-US" sz="2200" dirty="0">
                <a:latin typeface="Times New Roman" panose="02020603050405020304" pitchFamily="18" charset="0"/>
                <a:cs typeface="Times New Roman" panose="02020603050405020304" pitchFamily="18" charset="0"/>
              </a:rPr>
              <a:t>may be responsible for secondary editing of data before the final submission as per the protocols decided by </a:t>
            </a:r>
            <a:r>
              <a:rPr lang="en-US" sz="2200" dirty="0" smtClean="0">
                <a:latin typeface="Times New Roman" panose="02020603050405020304" pitchFamily="18" charset="0"/>
                <a:cs typeface="Times New Roman" panose="02020603050405020304" pitchFamily="18" charset="0"/>
              </a:rPr>
              <a:t>IIPS</a:t>
            </a:r>
            <a:endParaRPr lang="en-US" sz="22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a:r>
              <a:rPr lang="en-US" sz="3200" i="0" dirty="0" smtClean="0">
                <a:solidFill>
                  <a:schemeClr val="bg1"/>
                </a:solidFill>
                <a:effectLst>
                  <a:outerShdw blurRad="50800" dist="38100" dir="10800000" algn="r" rotWithShape="0">
                    <a:prstClr val="black">
                      <a:alpha val="40000"/>
                    </a:prstClr>
                  </a:outerShdw>
                </a:effectLst>
                <a:cs typeface="Times New Roman" pitchFamily="18" charset="0"/>
              </a:rPr>
              <a:t>Contd..</a:t>
            </a:r>
            <a:endParaRPr lang="en-IN" sz="3200" b="0" i="0" dirty="0"/>
          </a:p>
        </p:txBody>
      </p:sp>
    </p:spTree>
    <p:extLst>
      <p:ext uri="{BB962C8B-B14F-4D97-AF65-F5344CB8AC3E}">
        <p14:creationId xmlns:p14="http://schemas.microsoft.com/office/powerpoint/2010/main" val="33528746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343400"/>
          </a:xfrm>
        </p:spPr>
        <p:txBody>
          <a:bodyPr/>
          <a:lstStyle/>
          <a:p>
            <a:pPr marL="719138" lvl="0" indent="-539750" algn="just">
              <a:buFont typeface="Wingdings" pitchFamily="2" charset="2"/>
              <a:buChar char="ü"/>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protocols used for collection of CAB data have been developed as per the International standards which allow comparability with other DHS surveys.</a:t>
            </a:r>
            <a:endParaRPr lang="en-US" sz="2200" dirty="0">
              <a:latin typeface="Times New Roman" panose="02020603050405020304" pitchFamily="18" charset="0"/>
              <a:cs typeface="Times New Roman" panose="02020603050405020304" pitchFamily="18" charset="0"/>
            </a:endParaRPr>
          </a:p>
          <a:p>
            <a:pPr marL="179388" lvl="0" indent="0" algn="just">
              <a:buNone/>
            </a:pPr>
            <a:endParaRPr lang="en-IN"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IN" sz="2200" dirty="0" smtClean="0">
                <a:latin typeface="Times New Roman" panose="02020603050405020304" pitchFamily="18" charset="0"/>
                <a:cs typeface="Times New Roman" panose="02020603050405020304" pitchFamily="18" charset="0"/>
              </a:rPr>
              <a:t>NFHS uses standard, self calibrating equipment having latest technologies to ensure minimum instrumental errors. </a:t>
            </a:r>
          </a:p>
          <a:p>
            <a:pPr marL="719138" lvl="0" indent="-539750" algn="just">
              <a:buFont typeface="Wingdings" pitchFamily="2" charset="2"/>
              <a:buChar char="ü"/>
            </a:pPr>
            <a:endParaRPr lang="en-IN" sz="2200" dirty="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IN" sz="2200" dirty="0" smtClean="0">
                <a:latin typeface="Times New Roman" panose="02020603050405020304" pitchFamily="18" charset="0"/>
                <a:cs typeface="Times New Roman" panose="02020603050405020304" pitchFamily="18" charset="0"/>
              </a:rPr>
              <a:t>The equipment are also standardised periodically to ensure the accuracy of the measurements.</a:t>
            </a:r>
          </a:p>
          <a:p>
            <a:pPr marL="719138" lvl="0" indent="-539750" algn="just">
              <a:buFont typeface="Wingdings" pitchFamily="2" charset="2"/>
              <a:buChar char="ü"/>
            </a:pPr>
            <a:endParaRPr lang="en-IN"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IN" sz="2200" dirty="0" smtClean="0">
                <a:latin typeface="Times New Roman" panose="02020603050405020304" pitchFamily="18" charset="0"/>
                <a:cs typeface="Times New Roman" panose="02020603050405020304" pitchFamily="18" charset="0"/>
              </a:rPr>
              <a:t>NFHS follows </a:t>
            </a:r>
            <a:r>
              <a:rPr lang="en-IN" sz="2200" b="1" dirty="0" smtClean="0">
                <a:solidFill>
                  <a:srgbClr val="0070C0"/>
                </a:solidFill>
                <a:latin typeface="Times New Roman" panose="02020603050405020304" pitchFamily="18" charset="0"/>
                <a:cs typeface="Times New Roman" panose="02020603050405020304" pitchFamily="18" charset="0"/>
              </a:rPr>
              <a:t>strict protocols</a:t>
            </a:r>
            <a:r>
              <a:rPr lang="en-IN" sz="2200" dirty="0" smtClean="0">
                <a:latin typeface="Times New Roman" panose="02020603050405020304" pitchFamily="18" charset="0"/>
                <a:cs typeface="Times New Roman" panose="02020603050405020304" pitchFamily="18" charset="0"/>
              </a:rPr>
              <a:t> of storage, maintenance, distribution and handling of CAB equipment and consumables to ensure minimal instrumental errors.</a:t>
            </a:r>
          </a:p>
        </p:txBody>
      </p:sp>
      <p:sp>
        <p:nvSpPr>
          <p:cNvPr id="5" name="TextBox 4"/>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a:r>
              <a:rPr lang="en-US" sz="3200" i="0" dirty="0" smtClean="0">
                <a:solidFill>
                  <a:schemeClr val="bg1"/>
                </a:solidFill>
                <a:effectLst>
                  <a:outerShdw blurRad="50800" dist="38100" dir="10800000" algn="r" rotWithShape="0">
                    <a:prstClr val="black">
                      <a:alpha val="40000"/>
                    </a:prstClr>
                  </a:outerShdw>
                </a:effectLst>
                <a:cs typeface="Times New Roman" pitchFamily="18" charset="0"/>
              </a:rPr>
              <a:t>Contd..</a:t>
            </a:r>
            <a:endParaRPr lang="en-IN" sz="3200" b="0" i="0" dirty="0"/>
          </a:p>
        </p:txBody>
      </p:sp>
    </p:spTree>
    <p:extLst>
      <p:ext uri="{BB962C8B-B14F-4D97-AF65-F5344CB8AC3E}">
        <p14:creationId xmlns:p14="http://schemas.microsoft.com/office/powerpoint/2010/main" val="13358798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343400"/>
          </a:xfrm>
        </p:spPr>
        <p:txBody>
          <a:bodyPr/>
          <a:lstStyle/>
          <a:p>
            <a:pPr marL="719138" lvl="0" indent="-539750" algn="just">
              <a:buFont typeface="Wingdings" pitchFamily="2" charset="2"/>
              <a:buChar char="ü"/>
            </a:pPr>
            <a:r>
              <a:rPr lang="en-IN" sz="2200" dirty="0" smtClean="0">
                <a:latin typeface="Times New Roman" panose="02020603050405020304" pitchFamily="18" charset="0"/>
                <a:cs typeface="Times New Roman" panose="02020603050405020304" pitchFamily="18" charset="0"/>
              </a:rPr>
              <a:t>NFHS has assigned a distinct role to supervisors in terms of planning of fieldwork at local level, checking of all materials, and reporting procedures.</a:t>
            </a:r>
          </a:p>
          <a:p>
            <a:pPr marL="179388" lvl="0" indent="0" algn="just">
              <a:buNone/>
            </a:pPr>
            <a:endParaRPr lang="en-IN"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IN" sz="2200" dirty="0" smtClean="0">
                <a:latin typeface="Times New Roman" panose="02020603050405020304" pitchFamily="18" charset="0"/>
                <a:cs typeface="Times New Roman" panose="02020603050405020304" pitchFamily="18" charset="0"/>
              </a:rPr>
              <a:t>NFHS evaluates the supervisors before their prior appointment by considering their education, experience and performance in the test conducted by IIPS.</a:t>
            </a:r>
          </a:p>
          <a:p>
            <a:pPr marL="179388" lvl="0" indent="0" algn="just">
              <a:buNone/>
            </a:pPr>
            <a:endParaRPr lang="en-IN" sz="2200" dirty="0" smtClean="0">
              <a:latin typeface="Times New Roman" panose="02020603050405020304" pitchFamily="18" charset="0"/>
              <a:cs typeface="Times New Roman" panose="02020603050405020304" pitchFamily="18" charset="0"/>
            </a:endParaRPr>
          </a:p>
          <a:p>
            <a:pPr marL="719138" lvl="0" indent="-539750" algn="just">
              <a:buFont typeface="Wingdings" pitchFamily="2" charset="2"/>
              <a:buChar char="ü"/>
            </a:pPr>
            <a:r>
              <a:rPr lang="en-IN" sz="2200" dirty="0" smtClean="0">
                <a:latin typeface="Times New Roman" panose="02020603050405020304" pitchFamily="18" charset="0"/>
                <a:cs typeface="Times New Roman" panose="02020603050405020304" pitchFamily="18" charset="0"/>
              </a:rPr>
              <a:t>IIPS has developed a stringent field monitoring protocols by establishing quality assurance team in the NFHS central office.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a:r>
              <a:rPr lang="en-US" sz="3200" i="0" dirty="0" smtClean="0">
                <a:solidFill>
                  <a:schemeClr val="bg1"/>
                </a:solidFill>
                <a:effectLst>
                  <a:outerShdw blurRad="50800" dist="38100" dir="10800000" algn="r" rotWithShape="0">
                    <a:prstClr val="black">
                      <a:alpha val="40000"/>
                    </a:prstClr>
                  </a:outerShdw>
                </a:effectLst>
                <a:cs typeface="Times New Roman" pitchFamily="18" charset="0"/>
              </a:rPr>
              <a:t>Contd..</a:t>
            </a:r>
            <a:endParaRPr lang="en-IN" sz="3200" b="0" i="0" dirty="0"/>
          </a:p>
        </p:txBody>
      </p:sp>
    </p:spTree>
    <p:extLst>
      <p:ext uri="{BB962C8B-B14F-4D97-AF65-F5344CB8AC3E}">
        <p14:creationId xmlns:p14="http://schemas.microsoft.com/office/powerpoint/2010/main" val="29272718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940025728"/>
              </p:ext>
            </p:extLst>
          </p:nvPr>
        </p:nvGraphicFramePr>
        <p:xfrm>
          <a:off x="490735" y="1171538"/>
          <a:ext cx="8045086" cy="4937760"/>
        </p:xfrm>
        <a:graphic>
          <a:graphicData uri="http://schemas.openxmlformats.org/drawingml/2006/table">
            <a:tbl>
              <a:tblPr firstRow="1" firstCol="1" bandRow="1">
                <a:tableStyleId>{21E4AEA4-8DFA-4A89-87EB-49C32662AFE0}</a:tableStyleId>
              </a:tblPr>
              <a:tblGrid>
                <a:gridCol w="4847969">
                  <a:extLst>
                    <a:ext uri="{9D8B030D-6E8A-4147-A177-3AD203B41FA5}">
                      <a16:colId xmlns:a16="http://schemas.microsoft.com/office/drawing/2014/main" val="4073003105"/>
                    </a:ext>
                  </a:extLst>
                </a:gridCol>
                <a:gridCol w="3197117">
                  <a:extLst>
                    <a:ext uri="{9D8B030D-6E8A-4147-A177-3AD203B41FA5}">
                      <a16:colId xmlns:a16="http://schemas.microsoft.com/office/drawing/2014/main" val="3788966294"/>
                    </a:ext>
                  </a:extLst>
                </a:gridCol>
              </a:tblGrid>
              <a:tr h="548640">
                <a:tc>
                  <a:txBody>
                    <a:bodyPr/>
                    <a:lstStyle/>
                    <a:p>
                      <a:pPr marL="0" marR="0">
                        <a:lnSpc>
                          <a:spcPct val="200000"/>
                        </a:lnSpc>
                        <a:spcBef>
                          <a:spcPts val="0"/>
                        </a:spcBef>
                        <a:spcAft>
                          <a:spcPts val="0"/>
                        </a:spcAft>
                      </a:pPr>
                      <a:r>
                        <a:rPr lang="en-IN" sz="1800" dirty="0">
                          <a:effectLst/>
                        </a:rPr>
                        <a:t>Activities to be carried out</a:t>
                      </a:r>
                      <a:endPar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tc>
                <a:tc>
                  <a:txBody>
                    <a:bodyPr/>
                    <a:lstStyle/>
                    <a:p>
                      <a:pPr marL="0" marR="0" algn="ctr">
                        <a:lnSpc>
                          <a:spcPct val="200000"/>
                        </a:lnSpc>
                        <a:spcBef>
                          <a:spcPts val="0"/>
                        </a:spcBef>
                        <a:spcAft>
                          <a:spcPts val="0"/>
                        </a:spcAft>
                      </a:pPr>
                      <a:r>
                        <a:rPr lang="en-IN" sz="1800" dirty="0" smtClean="0">
                          <a:effectLst/>
                        </a:rPr>
                        <a:t> Time Schedule</a:t>
                      </a:r>
                      <a:endPar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tc>
                <a:extLst>
                  <a:ext uri="{0D108BD9-81ED-4DB2-BD59-A6C34878D82A}">
                    <a16:rowId xmlns:a16="http://schemas.microsoft.com/office/drawing/2014/main" val="2496085019"/>
                  </a:ext>
                </a:extLst>
              </a:tr>
              <a:tr h="1097280">
                <a:tc>
                  <a:txBody>
                    <a:bodyPr/>
                    <a:lstStyle/>
                    <a:p>
                      <a:pPr marL="0" marR="0">
                        <a:lnSpc>
                          <a:spcPct val="150000"/>
                        </a:lnSpc>
                        <a:spcBef>
                          <a:spcPts val="0"/>
                        </a:spcBef>
                        <a:spcAft>
                          <a:spcPts val="0"/>
                        </a:spcAft>
                      </a:pPr>
                      <a:r>
                        <a:rPr lang="en-IN" sz="1800" dirty="0">
                          <a:effectLst/>
                        </a:rPr>
                        <a:t>Submission of Performance Security and Signing of </a:t>
                      </a:r>
                      <a:r>
                        <a:rPr lang="en-IN" sz="1800" dirty="0" err="1">
                          <a:effectLst/>
                        </a:rPr>
                        <a:t>MoA</a:t>
                      </a:r>
                      <a:r>
                        <a:rPr lang="en-IN" sz="1800" dirty="0">
                          <a:effectLst/>
                        </a:rPr>
                        <a:t> and under taking </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b"/>
                </a:tc>
                <a:tc>
                  <a:txBody>
                    <a:bodyPr/>
                    <a:lstStyle/>
                    <a:p>
                      <a:pPr marL="0" marR="260350" algn="just">
                        <a:lnSpc>
                          <a:spcPct val="200000"/>
                        </a:lnSpc>
                        <a:spcBef>
                          <a:spcPts val="0"/>
                        </a:spcBef>
                        <a:spcAft>
                          <a:spcPts val="0"/>
                        </a:spcAft>
                      </a:pPr>
                      <a:r>
                        <a:rPr lang="en-IN" sz="1800" dirty="0">
                          <a:effectLst/>
                        </a:rPr>
                        <a:t>On </a:t>
                      </a:r>
                      <a:r>
                        <a:rPr lang="en-IN" sz="1800" dirty="0" smtClean="0">
                          <a:effectLst/>
                        </a:rPr>
                        <a:t>or before January </a:t>
                      </a:r>
                      <a:r>
                        <a:rPr lang="en-IN" sz="1800" dirty="0">
                          <a:effectLst/>
                        </a:rPr>
                        <a:t>22, 2019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2334333008"/>
                  </a:ext>
                </a:extLst>
              </a:tr>
              <a:tr h="548640">
                <a:tc>
                  <a:txBody>
                    <a:bodyPr/>
                    <a:lstStyle/>
                    <a:p>
                      <a:pPr marL="0" marR="0">
                        <a:lnSpc>
                          <a:spcPct val="200000"/>
                        </a:lnSpc>
                        <a:spcBef>
                          <a:spcPts val="0"/>
                        </a:spcBef>
                        <a:spcAft>
                          <a:spcPts val="0"/>
                        </a:spcAft>
                      </a:pPr>
                      <a:r>
                        <a:rPr lang="en-IN" sz="1800" dirty="0">
                          <a:effectLst/>
                        </a:rPr>
                        <a:t>Hiring of Mappers and </a:t>
                      </a:r>
                      <a:r>
                        <a:rPr lang="en-IN" sz="1800" dirty="0" err="1">
                          <a:effectLst/>
                        </a:rPr>
                        <a:t>Listers</a:t>
                      </a:r>
                      <a:r>
                        <a:rPr lang="en-IN" sz="1800" dirty="0">
                          <a:effectLst/>
                        </a:rPr>
                        <a:t> </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b"/>
                </a:tc>
                <a:tc>
                  <a:txBody>
                    <a:bodyPr/>
                    <a:lstStyle/>
                    <a:p>
                      <a:pPr marL="0" marR="260350" algn="just">
                        <a:lnSpc>
                          <a:spcPct val="200000"/>
                        </a:lnSpc>
                        <a:spcBef>
                          <a:spcPts val="0"/>
                        </a:spcBef>
                        <a:spcAft>
                          <a:spcPts val="0"/>
                        </a:spcAft>
                      </a:pPr>
                      <a:r>
                        <a:rPr lang="en-IN" sz="1800" dirty="0" smtClean="0">
                          <a:effectLst/>
                        </a:rPr>
                        <a:t>Before </a:t>
                      </a:r>
                      <a:r>
                        <a:rPr lang="en-IN" sz="1800" dirty="0">
                          <a:effectLst/>
                        </a:rPr>
                        <a:t>January 30,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1523169685"/>
                  </a:ext>
                </a:extLst>
              </a:tr>
              <a:tr h="548640">
                <a:tc>
                  <a:txBody>
                    <a:bodyPr/>
                    <a:lstStyle/>
                    <a:p>
                      <a:pPr marL="0" marR="0">
                        <a:lnSpc>
                          <a:spcPct val="200000"/>
                        </a:lnSpc>
                        <a:spcBef>
                          <a:spcPts val="0"/>
                        </a:spcBef>
                        <a:spcAft>
                          <a:spcPts val="0"/>
                        </a:spcAft>
                      </a:pPr>
                      <a:r>
                        <a:rPr lang="en-IN" sz="1800" dirty="0">
                          <a:effectLst/>
                        </a:rPr>
                        <a:t>M&amp; L </a:t>
                      </a:r>
                      <a:r>
                        <a:rPr lang="en-IN" sz="1800" dirty="0" err="1">
                          <a:effectLst/>
                        </a:rPr>
                        <a:t>ToT</a:t>
                      </a:r>
                      <a:r>
                        <a:rPr lang="en-IN" sz="1800" dirty="0">
                          <a:effectLst/>
                        </a:rPr>
                        <a:t>  at IIPS for phase I states </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b"/>
                </a:tc>
                <a:tc>
                  <a:txBody>
                    <a:bodyPr/>
                    <a:lstStyle/>
                    <a:p>
                      <a:pPr marL="0" marR="260350" algn="just">
                        <a:lnSpc>
                          <a:spcPct val="200000"/>
                        </a:lnSpc>
                        <a:spcBef>
                          <a:spcPts val="0"/>
                        </a:spcBef>
                        <a:spcAft>
                          <a:spcPts val="0"/>
                        </a:spcAft>
                      </a:pPr>
                      <a:r>
                        <a:rPr lang="en-IN" sz="1800" dirty="0">
                          <a:effectLst/>
                        </a:rPr>
                        <a:t>January 29-31,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2140796158"/>
                  </a:ext>
                </a:extLst>
              </a:tr>
              <a:tr h="548640">
                <a:tc>
                  <a:txBody>
                    <a:bodyPr/>
                    <a:lstStyle/>
                    <a:p>
                      <a:pPr marL="0" marR="0">
                        <a:lnSpc>
                          <a:spcPct val="200000"/>
                        </a:lnSpc>
                        <a:spcBef>
                          <a:spcPts val="0"/>
                        </a:spcBef>
                        <a:spcAft>
                          <a:spcPts val="0"/>
                        </a:spcAft>
                      </a:pPr>
                      <a:r>
                        <a:rPr lang="en-IN" sz="1800" dirty="0">
                          <a:effectLst/>
                        </a:rPr>
                        <a:t>State level trainings for M&amp; L by FAs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b"/>
                </a:tc>
                <a:tc>
                  <a:txBody>
                    <a:bodyPr/>
                    <a:lstStyle/>
                    <a:p>
                      <a:pPr marL="0" marR="260350" algn="just">
                        <a:lnSpc>
                          <a:spcPct val="200000"/>
                        </a:lnSpc>
                        <a:spcBef>
                          <a:spcPts val="0"/>
                        </a:spcBef>
                        <a:spcAft>
                          <a:spcPts val="0"/>
                        </a:spcAft>
                      </a:pPr>
                      <a:r>
                        <a:rPr lang="en-IN" sz="1800" dirty="0">
                          <a:effectLst/>
                        </a:rPr>
                        <a:t>February 07-11,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65984937"/>
                  </a:ext>
                </a:extLst>
              </a:tr>
              <a:tr h="548640">
                <a:tc>
                  <a:txBody>
                    <a:bodyPr/>
                    <a:lstStyle/>
                    <a:p>
                      <a:pPr marL="0" marR="0">
                        <a:lnSpc>
                          <a:spcPct val="200000"/>
                        </a:lnSpc>
                        <a:spcBef>
                          <a:spcPts val="0"/>
                        </a:spcBef>
                        <a:spcAft>
                          <a:spcPts val="0"/>
                        </a:spcAft>
                      </a:pPr>
                      <a:r>
                        <a:rPr lang="en-IN" sz="1800" dirty="0">
                          <a:effectLst/>
                        </a:rPr>
                        <a:t>Procuring of CEB maps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b"/>
                </a:tc>
                <a:tc>
                  <a:txBody>
                    <a:bodyPr/>
                    <a:lstStyle/>
                    <a:p>
                      <a:pPr marL="0" marR="260350" algn="just">
                        <a:lnSpc>
                          <a:spcPct val="200000"/>
                        </a:lnSpc>
                        <a:spcBef>
                          <a:spcPts val="0"/>
                        </a:spcBef>
                        <a:spcAft>
                          <a:spcPts val="0"/>
                        </a:spcAft>
                      </a:pPr>
                      <a:r>
                        <a:rPr lang="en-IN" sz="1800" dirty="0">
                          <a:effectLst/>
                        </a:rPr>
                        <a:t>By February 20,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1676795371"/>
                  </a:ext>
                </a:extLst>
              </a:tr>
              <a:tr h="548640">
                <a:tc>
                  <a:txBody>
                    <a:bodyPr/>
                    <a:lstStyle/>
                    <a:p>
                      <a:pPr marL="0" marR="0">
                        <a:lnSpc>
                          <a:spcPct val="200000"/>
                        </a:lnSpc>
                        <a:spcBef>
                          <a:spcPts val="0"/>
                        </a:spcBef>
                        <a:spcAft>
                          <a:spcPts val="0"/>
                        </a:spcAft>
                      </a:pPr>
                      <a:r>
                        <a:rPr lang="en-IN" sz="1800" dirty="0">
                          <a:effectLst/>
                        </a:rPr>
                        <a:t>M &amp; L fieldwork in Phase-I </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b"/>
                </a:tc>
                <a:tc>
                  <a:txBody>
                    <a:bodyPr/>
                    <a:lstStyle/>
                    <a:p>
                      <a:pPr marL="0" marR="260350" algn="just">
                        <a:lnSpc>
                          <a:spcPct val="200000"/>
                        </a:lnSpc>
                        <a:spcBef>
                          <a:spcPts val="0"/>
                        </a:spcBef>
                        <a:spcAft>
                          <a:spcPts val="0"/>
                        </a:spcAft>
                      </a:pPr>
                      <a:r>
                        <a:rPr lang="en-IN" sz="1800" dirty="0">
                          <a:effectLst/>
                        </a:rPr>
                        <a:t>February 15- April  14,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67107611"/>
                  </a:ext>
                </a:extLst>
              </a:tr>
              <a:tr h="548640">
                <a:tc>
                  <a:txBody>
                    <a:bodyPr/>
                    <a:lstStyle/>
                    <a:p>
                      <a:pPr marL="0" marR="0">
                        <a:lnSpc>
                          <a:spcPct val="200000"/>
                        </a:lnSpc>
                        <a:spcBef>
                          <a:spcPts val="0"/>
                        </a:spcBef>
                        <a:spcAft>
                          <a:spcPts val="0"/>
                        </a:spcAft>
                      </a:pPr>
                      <a:r>
                        <a:rPr lang="en-IN" sz="1800" dirty="0">
                          <a:effectLst/>
                        </a:rPr>
                        <a:t>Submission of final excel sheet (error free)</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b"/>
                </a:tc>
                <a:tc>
                  <a:txBody>
                    <a:bodyPr/>
                    <a:lstStyle/>
                    <a:p>
                      <a:pPr marL="0" marR="260350" algn="just">
                        <a:lnSpc>
                          <a:spcPct val="200000"/>
                        </a:lnSpc>
                        <a:spcBef>
                          <a:spcPts val="0"/>
                        </a:spcBef>
                        <a:spcAft>
                          <a:spcPts val="0"/>
                        </a:spcAft>
                      </a:pPr>
                      <a:r>
                        <a:rPr lang="en-IN" sz="1800" dirty="0">
                          <a:effectLst/>
                        </a:rPr>
                        <a:t>April 30,2019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3896850807"/>
                  </a:ext>
                </a:extLst>
              </a:tr>
            </a:tbl>
          </a:graphicData>
        </a:graphic>
      </p:graphicFrame>
      <p:sp>
        <p:nvSpPr>
          <p:cNvPr id="3" name="TextBox 2"/>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a:endParaRPr lang="en-US" sz="3200" i="0" dirty="0" smtClean="0">
              <a:solidFill>
                <a:schemeClr val="bg1"/>
              </a:solidFill>
              <a:cs typeface="Times New Roman" panose="02020603050405020304" pitchFamily="18" charset="0"/>
            </a:endParaRPr>
          </a:p>
          <a:p>
            <a:pPr algn="ctr"/>
            <a:r>
              <a:rPr lang="en-US" sz="3200" i="0" dirty="0" smtClean="0">
                <a:solidFill>
                  <a:schemeClr val="bg1"/>
                </a:solidFill>
                <a:cs typeface="Times New Roman" panose="02020603050405020304" pitchFamily="18" charset="0"/>
              </a:rPr>
              <a:t>Activity </a:t>
            </a:r>
            <a:r>
              <a:rPr lang="en-US" sz="3200" i="0" dirty="0">
                <a:solidFill>
                  <a:schemeClr val="bg1"/>
                </a:solidFill>
                <a:cs typeface="Times New Roman" panose="02020603050405020304" pitchFamily="18" charset="0"/>
              </a:rPr>
              <a:t>Map of NFHS-5 </a:t>
            </a:r>
          </a:p>
          <a:p>
            <a:pPr algn="ctr"/>
            <a:endParaRPr lang="en-IN" sz="3200" b="0" i="0" dirty="0"/>
          </a:p>
        </p:txBody>
      </p:sp>
    </p:spTree>
    <p:extLst>
      <p:ext uri="{BB962C8B-B14F-4D97-AF65-F5344CB8AC3E}">
        <p14:creationId xmlns:p14="http://schemas.microsoft.com/office/powerpoint/2010/main" val="29619085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7153923"/>
              </p:ext>
            </p:extLst>
          </p:nvPr>
        </p:nvGraphicFramePr>
        <p:xfrm>
          <a:off x="685800" y="685800"/>
          <a:ext cx="7808688" cy="5839319"/>
        </p:xfrm>
        <a:graphic>
          <a:graphicData uri="http://schemas.openxmlformats.org/drawingml/2006/table">
            <a:tbl>
              <a:tblPr firstCol="1" bandRow="1">
                <a:tableStyleId>{21E4AEA4-8DFA-4A89-87EB-49C32662AFE0}</a:tableStyleId>
              </a:tblPr>
              <a:tblGrid>
                <a:gridCol w="4616355">
                  <a:extLst>
                    <a:ext uri="{9D8B030D-6E8A-4147-A177-3AD203B41FA5}">
                      <a16:colId xmlns:a16="http://schemas.microsoft.com/office/drawing/2014/main" val="2381076791"/>
                    </a:ext>
                  </a:extLst>
                </a:gridCol>
                <a:gridCol w="3192333">
                  <a:extLst>
                    <a:ext uri="{9D8B030D-6E8A-4147-A177-3AD203B41FA5}">
                      <a16:colId xmlns:a16="http://schemas.microsoft.com/office/drawing/2014/main" val="3766549027"/>
                    </a:ext>
                  </a:extLst>
                </a:gridCol>
              </a:tblGrid>
              <a:tr h="548640">
                <a:tc>
                  <a:txBody>
                    <a:bodyPr/>
                    <a:lstStyle/>
                    <a:p>
                      <a:pPr marL="0" marR="0">
                        <a:lnSpc>
                          <a:spcPct val="200000"/>
                        </a:lnSpc>
                        <a:spcBef>
                          <a:spcPts val="0"/>
                        </a:spcBef>
                        <a:spcAft>
                          <a:spcPts val="0"/>
                        </a:spcAft>
                      </a:pPr>
                      <a:r>
                        <a:rPr lang="en-IN" sz="1800" dirty="0">
                          <a:effectLst/>
                        </a:rPr>
                        <a:t>Main Survey </a:t>
                      </a:r>
                      <a:r>
                        <a:rPr lang="en-IN" sz="1800" dirty="0" err="1">
                          <a:effectLst/>
                        </a:rPr>
                        <a:t>ToT</a:t>
                      </a:r>
                      <a:r>
                        <a:rPr lang="en-IN" sz="1800" dirty="0">
                          <a:effectLst/>
                        </a:rPr>
                        <a:t> by IIPS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b"/>
                </a:tc>
                <a:tc>
                  <a:txBody>
                    <a:bodyPr/>
                    <a:lstStyle/>
                    <a:p>
                      <a:pPr marL="0" marR="528320">
                        <a:lnSpc>
                          <a:spcPct val="200000"/>
                        </a:lnSpc>
                        <a:spcBef>
                          <a:spcPts val="0"/>
                        </a:spcBef>
                        <a:spcAft>
                          <a:spcPts val="0"/>
                        </a:spcAft>
                      </a:pPr>
                      <a:r>
                        <a:rPr lang="en-IN" sz="1800" dirty="0">
                          <a:effectLst/>
                        </a:rPr>
                        <a:t>May 14-June 01,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extLst>
                  <a:ext uri="{0D108BD9-81ED-4DB2-BD59-A6C34878D82A}">
                    <a16:rowId xmlns:a16="http://schemas.microsoft.com/office/drawing/2014/main" val="2353509721"/>
                  </a:ext>
                </a:extLst>
              </a:tr>
              <a:tr h="548640">
                <a:tc>
                  <a:txBody>
                    <a:bodyPr/>
                    <a:lstStyle/>
                    <a:p>
                      <a:pPr marL="0" marR="0">
                        <a:lnSpc>
                          <a:spcPct val="200000"/>
                        </a:lnSpc>
                        <a:spcBef>
                          <a:spcPts val="0"/>
                        </a:spcBef>
                        <a:spcAft>
                          <a:spcPts val="0"/>
                        </a:spcAft>
                      </a:pPr>
                      <a:r>
                        <a:rPr lang="en-IN" sz="1800" dirty="0">
                          <a:effectLst/>
                        </a:rPr>
                        <a:t>State level training by FAs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b"/>
                </a:tc>
                <a:tc>
                  <a:txBody>
                    <a:bodyPr/>
                    <a:lstStyle/>
                    <a:p>
                      <a:pPr marL="0" marR="528320">
                        <a:lnSpc>
                          <a:spcPct val="200000"/>
                        </a:lnSpc>
                        <a:spcBef>
                          <a:spcPts val="0"/>
                        </a:spcBef>
                        <a:spcAft>
                          <a:spcPts val="0"/>
                        </a:spcAft>
                      </a:pPr>
                      <a:r>
                        <a:rPr lang="en-IN" sz="1800" dirty="0">
                          <a:effectLst/>
                        </a:rPr>
                        <a:t>June 05-July 02,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extLst>
                  <a:ext uri="{0D108BD9-81ED-4DB2-BD59-A6C34878D82A}">
                    <a16:rowId xmlns:a16="http://schemas.microsoft.com/office/drawing/2014/main" val="277456760"/>
                  </a:ext>
                </a:extLst>
              </a:tr>
              <a:tr h="1097280">
                <a:tc>
                  <a:txBody>
                    <a:bodyPr/>
                    <a:lstStyle/>
                    <a:p>
                      <a:pPr marL="0" marR="0">
                        <a:lnSpc>
                          <a:spcPct val="200000"/>
                        </a:lnSpc>
                        <a:spcBef>
                          <a:spcPts val="0"/>
                        </a:spcBef>
                        <a:spcAft>
                          <a:spcPts val="0"/>
                        </a:spcAft>
                      </a:pPr>
                      <a:r>
                        <a:rPr lang="en-IN" sz="1800" dirty="0" smtClean="0">
                          <a:effectLst/>
                        </a:rPr>
                        <a:t>Field </a:t>
                      </a:r>
                      <a:r>
                        <a:rPr lang="en-IN" sz="1800" dirty="0">
                          <a:effectLst/>
                        </a:rPr>
                        <a:t>work in Phase-I States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tc>
                  <a:txBody>
                    <a:bodyPr/>
                    <a:lstStyle/>
                    <a:p>
                      <a:pPr marL="0" marR="528320">
                        <a:lnSpc>
                          <a:spcPct val="200000"/>
                        </a:lnSpc>
                        <a:spcBef>
                          <a:spcPts val="0"/>
                        </a:spcBef>
                        <a:spcAft>
                          <a:spcPts val="0"/>
                        </a:spcAft>
                      </a:pPr>
                      <a:r>
                        <a:rPr lang="en-IN" sz="1800" dirty="0">
                          <a:effectLst/>
                        </a:rPr>
                        <a:t>July 05- </a:t>
                      </a:r>
                      <a:r>
                        <a:rPr lang="en-IN" sz="1800" dirty="0" smtClean="0">
                          <a:effectLst/>
                        </a:rPr>
                        <a:t>November </a:t>
                      </a:r>
                      <a:r>
                        <a:rPr lang="en-IN" sz="1800" dirty="0">
                          <a:effectLst/>
                        </a:rPr>
                        <a:t>15, 2019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extLst>
                  <a:ext uri="{0D108BD9-81ED-4DB2-BD59-A6C34878D82A}">
                    <a16:rowId xmlns:a16="http://schemas.microsoft.com/office/drawing/2014/main" val="2353611450"/>
                  </a:ext>
                </a:extLst>
              </a:tr>
              <a:tr h="548640">
                <a:tc>
                  <a:txBody>
                    <a:bodyPr/>
                    <a:lstStyle/>
                    <a:p>
                      <a:pPr marL="0" marR="0">
                        <a:lnSpc>
                          <a:spcPct val="200000"/>
                        </a:lnSpc>
                        <a:spcBef>
                          <a:spcPts val="0"/>
                        </a:spcBef>
                        <a:spcAft>
                          <a:spcPts val="0"/>
                        </a:spcAft>
                      </a:pPr>
                      <a:r>
                        <a:rPr lang="en-IN" sz="1800" dirty="0">
                          <a:effectLst/>
                        </a:rPr>
                        <a:t>Secondary editing of data</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tc>
                  <a:txBody>
                    <a:bodyPr/>
                    <a:lstStyle/>
                    <a:p>
                      <a:pPr marL="0" marR="528320">
                        <a:lnSpc>
                          <a:spcPct val="200000"/>
                        </a:lnSpc>
                        <a:spcBef>
                          <a:spcPts val="0"/>
                        </a:spcBef>
                        <a:spcAft>
                          <a:spcPts val="0"/>
                        </a:spcAft>
                      </a:pPr>
                      <a:r>
                        <a:rPr lang="en-IN" sz="1800" dirty="0">
                          <a:effectLst/>
                        </a:rPr>
                        <a:t>August- November,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extLst>
                  <a:ext uri="{0D108BD9-81ED-4DB2-BD59-A6C34878D82A}">
                    <a16:rowId xmlns:a16="http://schemas.microsoft.com/office/drawing/2014/main" val="3159957679"/>
                  </a:ext>
                </a:extLst>
              </a:tr>
              <a:tr h="1097280">
                <a:tc>
                  <a:txBody>
                    <a:bodyPr/>
                    <a:lstStyle/>
                    <a:p>
                      <a:pPr marL="0" marR="0">
                        <a:lnSpc>
                          <a:spcPct val="200000"/>
                        </a:lnSpc>
                        <a:spcBef>
                          <a:spcPts val="0"/>
                        </a:spcBef>
                        <a:spcAft>
                          <a:spcPts val="0"/>
                        </a:spcAft>
                      </a:pPr>
                      <a:r>
                        <a:rPr lang="en-IN" sz="1800" dirty="0">
                          <a:effectLst/>
                        </a:rPr>
                        <a:t>Tabulation </a:t>
                      </a:r>
                      <a:r>
                        <a:rPr lang="en-IN" sz="1800" dirty="0" smtClean="0">
                          <a:effectLst/>
                        </a:rPr>
                        <a:t>Plan for state fact sheet and report</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tc>
                  <a:txBody>
                    <a:bodyPr/>
                    <a:lstStyle/>
                    <a:p>
                      <a:pPr marL="0" marR="528320">
                        <a:lnSpc>
                          <a:spcPct val="200000"/>
                        </a:lnSpc>
                        <a:spcBef>
                          <a:spcPts val="0"/>
                        </a:spcBef>
                        <a:spcAft>
                          <a:spcPts val="0"/>
                        </a:spcAft>
                      </a:pPr>
                      <a:r>
                        <a:rPr lang="en-IN" sz="1800" dirty="0">
                          <a:effectLst/>
                        </a:rPr>
                        <a:t>October,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extLst>
                  <a:ext uri="{0D108BD9-81ED-4DB2-BD59-A6C34878D82A}">
                    <a16:rowId xmlns:a16="http://schemas.microsoft.com/office/drawing/2014/main" val="4156121431"/>
                  </a:ext>
                </a:extLst>
              </a:tr>
              <a:tr h="1097280">
                <a:tc>
                  <a:txBody>
                    <a:bodyPr/>
                    <a:lstStyle/>
                    <a:p>
                      <a:pPr marL="0" marR="0">
                        <a:lnSpc>
                          <a:spcPct val="200000"/>
                        </a:lnSpc>
                        <a:spcBef>
                          <a:spcPts val="0"/>
                        </a:spcBef>
                        <a:spcAft>
                          <a:spcPts val="0"/>
                        </a:spcAft>
                      </a:pPr>
                      <a:r>
                        <a:rPr lang="en-IN" sz="1800">
                          <a:effectLst/>
                        </a:rPr>
                        <a:t>Developing state weights &amp; generating indicators</a:t>
                      </a:r>
                      <a:endParaRPr lang="en-US" sz="18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tc>
                  <a:txBody>
                    <a:bodyPr/>
                    <a:lstStyle/>
                    <a:p>
                      <a:pPr marL="0" marR="528320">
                        <a:lnSpc>
                          <a:spcPct val="200000"/>
                        </a:lnSpc>
                        <a:spcBef>
                          <a:spcPts val="0"/>
                        </a:spcBef>
                        <a:spcAft>
                          <a:spcPts val="0"/>
                        </a:spcAft>
                      </a:pPr>
                      <a:r>
                        <a:rPr lang="en-IN" sz="1800" dirty="0" smtClean="0">
                          <a:effectLst/>
                        </a:rPr>
                        <a:t>December</a:t>
                      </a:r>
                      <a:r>
                        <a:rPr lang="en-IN" sz="1800" dirty="0">
                          <a:effectLst/>
                        </a:rPr>
                        <a:t>,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extLst>
                  <a:ext uri="{0D108BD9-81ED-4DB2-BD59-A6C34878D82A}">
                    <a16:rowId xmlns:a16="http://schemas.microsoft.com/office/drawing/2014/main" val="1948194223"/>
                  </a:ext>
                </a:extLst>
              </a:tr>
              <a:tr h="901559">
                <a:tc>
                  <a:txBody>
                    <a:bodyPr/>
                    <a:lstStyle/>
                    <a:p>
                      <a:pPr marL="0" marR="0">
                        <a:lnSpc>
                          <a:spcPct val="150000"/>
                        </a:lnSpc>
                        <a:spcBef>
                          <a:spcPts val="0"/>
                        </a:spcBef>
                        <a:spcAft>
                          <a:spcPts val="0"/>
                        </a:spcAft>
                      </a:pPr>
                      <a:r>
                        <a:rPr lang="en-IN" sz="1800" dirty="0">
                          <a:effectLst/>
                        </a:rPr>
                        <a:t>Generation of fact sheet for Phase-I State/ UTs and printing of fact sheets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tc>
                  <a:txBody>
                    <a:bodyPr/>
                    <a:lstStyle/>
                    <a:p>
                      <a:pPr marL="0" marR="528320">
                        <a:lnSpc>
                          <a:spcPct val="150000"/>
                        </a:lnSpc>
                        <a:spcBef>
                          <a:spcPts val="0"/>
                        </a:spcBef>
                        <a:spcAft>
                          <a:spcPts val="0"/>
                        </a:spcAft>
                      </a:pPr>
                      <a:r>
                        <a:rPr lang="en-IN" sz="1800" dirty="0">
                          <a:effectLst/>
                        </a:rPr>
                        <a:t>December, </a:t>
                      </a:r>
                      <a:r>
                        <a:rPr lang="en-IN" sz="1800" dirty="0" smtClean="0">
                          <a:effectLst/>
                        </a:rPr>
                        <a:t>2019- January 2020</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tc>
                <a:extLst>
                  <a:ext uri="{0D108BD9-81ED-4DB2-BD59-A6C34878D82A}">
                    <a16:rowId xmlns:a16="http://schemas.microsoft.com/office/drawing/2014/main" val="2792496190"/>
                  </a:ext>
                </a:extLst>
              </a:tr>
            </a:tbl>
          </a:graphicData>
        </a:graphic>
      </p:graphicFrame>
    </p:spTree>
    <p:extLst>
      <p:ext uri="{BB962C8B-B14F-4D97-AF65-F5344CB8AC3E}">
        <p14:creationId xmlns:p14="http://schemas.microsoft.com/office/powerpoint/2010/main" val="21132845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11132280"/>
              </p:ext>
            </p:extLst>
          </p:nvPr>
        </p:nvGraphicFramePr>
        <p:xfrm>
          <a:off x="609600" y="1066800"/>
          <a:ext cx="8001000" cy="5105402"/>
        </p:xfrm>
        <a:graphic>
          <a:graphicData uri="http://schemas.openxmlformats.org/drawingml/2006/table">
            <a:tbl>
              <a:tblPr firstCol="1" bandRow="1">
                <a:tableStyleId>{21E4AEA4-8DFA-4A89-87EB-49C32662AFE0}</a:tableStyleId>
              </a:tblPr>
              <a:tblGrid>
                <a:gridCol w="4616627">
                  <a:extLst>
                    <a:ext uri="{9D8B030D-6E8A-4147-A177-3AD203B41FA5}">
                      <a16:colId xmlns:a16="http://schemas.microsoft.com/office/drawing/2014/main" val="1994550392"/>
                    </a:ext>
                  </a:extLst>
                </a:gridCol>
                <a:gridCol w="3384373">
                  <a:extLst>
                    <a:ext uri="{9D8B030D-6E8A-4147-A177-3AD203B41FA5}">
                      <a16:colId xmlns:a16="http://schemas.microsoft.com/office/drawing/2014/main" val="2445771645"/>
                    </a:ext>
                  </a:extLst>
                </a:gridCol>
              </a:tblGrid>
              <a:tr h="964696">
                <a:tc>
                  <a:txBody>
                    <a:bodyPr/>
                    <a:lstStyle/>
                    <a:p>
                      <a:pPr marL="0" marR="0">
                        <a:lnSpc>
                          <a:spcPct val="115000"/>
                        </a:lnSpc>
                        <a:spcBef>
                          <a:spcPts val="0"/>
                        </a:spcBef>
                        <a:spcAft>
                          <a:spcPts val="0"/>
                        </a:spcAft>
                      </a:pPr>
                      <a:r>
                        <a:rPr lang="en-IN" sz="1800" dirty="0">
                          <a:effectLst/>
                        </a:rPr>
                        <a:t>Hiring of Mappers and </a:t>
                      </a:r>
                      <a:r>
                        <a:rPr lang="en-IN" sz="1800" dirty="0" err="1">
                          <a:effectLst/>
                        </a:rPr>
                        <a:t>Listers</a:t>
                      </a:r>
                      <a:r>
                        <a:rPr lang="en-IN" sz="1800" dirty="0">
                          <a:effectLst/>
                        </a:rPr>
                        <a:t>  </a:t>
                      </a:r>
                      <a:r>
                        <a:rPr lang="en-IN" sz="1800" dirty="0" smtClean="0">
                          <a:effectLst/>
                        </a:rPr>
                        <a:t>for Phase II states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tc>
                  <a:txBody>
                    <a:bodyPr/>
                    <a:lstStyle/>
                    <a:p>
                      <a:pPr marL="0" marR="260350">
                        <a:lnSpc>
                          <a:spcPct val="115000"/>
                        </a:lnSpc>
                        <a:spcBef>
                          <a:spcPts val="0"/>
                        </a:spcBef>
                        <a:spcAft>
                          <a:spcPts val="0"/>
                        </a:spcAft>
                      </a:pPr>
                      <a:r>
                        <a:rPr lang="en-IN" sz="1800" kern="1200" dirty="0" smtClean="0">
                          <a:effectLst/>
                        </a:rPr>
                        <a:t>September, </a:t>
                      </a:r>
                      <a:r>
                        <a:rPr lang="en-IN" sz="1800" kern="1200" dirty="0">
                          <a:effectLst/>
                        </a:rPr>
                        <a:t>2019</a:t>
                      </a:r>
                      <a:endParaRPr lang="en-US" sz="18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49004" marR="49004" marT="0" marB="0" anchor="ctr"/>
                </a:tc>
                <a:extLst>
                  <a:ext uri="{0D108BD9-81ED-4DB2-BD59-A6C34878D82A}">
                    <a16:rowId xmlns:a16="http://schemas.microsoft.com/office/drawing/2014/main" val="2934460415"/>
                  </a:ext>
                </a:extLst>
              </a:tr>
              <a:tr h="729444">
                <a:tc>
                  <a:txBody>
                    <a:bodyPr/>
                    <a:lstStyle/>
                    <a:p>
                      <a:pPr marL="0" marR="0">
                        <a:lnSpc>
                          <a:spcPct val="115000"/>
                        </a:lnSpc>
                        <a:spcBef>
                          <a:spcPts val="0"/>
                        </a:spcBef>
                        <a:spcAft>
                          <a:spcPts val="0"/>
                        </a:spcAft>
                      </a:pPr>
                      <a:r>
                        <a:rPr lang="en-IN" sz="1800" dirty="0">
                          <a:effectLst/>
                        </a:rPr>
                        <a:t>M&amp; L </a:t>
                      </a:r>
                      <a:r>
                        <a:rPr lang="en-IN" sz="1800" dirty="0" err="1">
                          <a:effectLst/>
                        </a:rPr>
                        <a:t>ToT</a:t>
                      </a:r>
                      <a:r>
                        <a:rPr lang="en-IN" sz="1800" dirty="0">
                          <a:effectLst/>
                        </a:rPr>
                        <a:t>  at IIPS for phase </a:t>
                      </a:r>
                      <a:r>
                        <a:rPr lang="en-IN" sz="1800" dirty="0" smtClean="0">
                          <a:effectLst/>
                        </a:rPr>
                        <a:t>II </a:t>
                      </a:r>
                      <a:r>
                        <a:rPr lang="en-IN" sz="1800" dirty="0">
                          <a:effectLst/>
                        </a:rPr>
                        <a:t>states </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tc>
                  <a:txBody>
                    <a:bodyPr/>
                    <a:lstStyle/>
                    <a:p>
                      <a:pPr marL="0" marR="260350">
                        <a:lnSpc>
                          <a:spcPct val="115000"/>
                        </a:lnSpc>
                        <a:spcBef>
                          <a:spcPts val="0"/>
                        </a:spcBef>
                        <a:spcAft>
                          <a:spcPts val="0"/>
                        </a:spcAft>
                      </a:pPr>
                      <a:r>
                        <a:rPr lang="en-IN" sz="1800" dirty="0" smtClean="0">
                          <a:effectLst/>
                        </a:rPr>
                        <a:t>September/October, </a:t>
                      </a:r>
                      <a:r>
                        <a:rPr lang="en-IN" sz="1800" dirty="0">
                          <a:effectLst/>
                        </a:rPr>
                        <a:t>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410512758"/>
                  </a:ext>
                </a:extLst>
              </a:tr>
              <a:tr h="964696">
                <a:tc>
                  <a:txBody>
                    <a:bodyPr/>
                    <a:lstStyle/>
                    <a:p>
                      <a:pPr marL="0" marR="0">
                        <a:lnSpc>
                          <a:spcPct val="115000"/>
                        </a:lnSpc>
                        <a:spcBef>
                          <a:spcPts val="0"/>
                        </a:spcBef>
                        <a:spcAft>
                          <a:spcPts val="0"/>
                        </a:spcAft>
                      </a:pPr>
                      <a:r>
                        <a:rPr lang="en-IN" sz="1800" dirty="0">
                          <a:effectLst/>
                        </a:rPr>
                        <a:t>State level trainings for M&amp; L by </a:t>
                      </a:r>
                      <a:r>
                        <a:rPr lang="en-IN" sz="1800" dirty="0" smtClean="0">
                          <a:effectLst/>
                        </a:rPr>
                        <a:t>FAs for Phase II states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tc>
                  <a:txBody>
                    <a:bodyPr/>
                    <a:lstStyle/>
                    <a:p>
                      <a:pPr marL="0" marR="260350">
                        <a:lnSpc>
                          <a:spcPct val="115000"/>
                        </a:lnSpc>
                        <a:spcBef>
                          <a:spcPts val="0"/>
                        </a:spcBef>
                        <a:spcAft>
                          <a:spcPts val="0"/>
                        </a:spcAft>
                      </a:pPr>
                      <a:r>
                        <a:rPr lang="en-IN" sz="1800" dirty="0" smtClean="0">
                          <a:effectLst/>
                        </a:rPr>
                        <a:t>October, </a:t>
                      </a:r>
                      <a:r>
                        <a:rPr lang="en-IN" sz="1800" dirty="0">
                          <a:effectLst/>
                        </a:rPr>
                        <a:t>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3743767213"/>
                  </a:ext>
                </a:extLst>
              </a:tr>
              <a:tr h="858561">
                <a:tc>
                  <a:txBody>
                    <a:bodyPr/>
                    <a:lstStyle/>
                    <a:p>
                      <a:pPr marL="0" marR="0">
                        <a:lnSpc>
                          <a:spcPct val="115000"/>
                        </a:lnSpc>
                        <a:spcBef>
                          <a:spcPts val="0"/>
                        </a:spcBef>
                        <a:spcAft>
                          <a:spcPts val="0"/>
                        </a:spcAft>
                      </a:pPr>
                      <a:r>
                        <a:rPr lang="en-IN" sz="1800" dirty="0">
                          <a:effectLst/>
                        </a:rPr>
                        <a:t>Procuring of CEB </a:t>
                      </a:r>
                      <a:r>
                        <a:rPr lang="en-IN" sz="1800" dirty="0" smtClean="0">
                          <a:effectLst/>
                        </a:rPr>
                        <a:t>maps for Phase II states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tc>
                  <a:txBody>
                    <a:bodyPr/>
                    <a:lstStyle/>
                    <a:p>
                      <a:pPr marL="0" marR="260350">
                        <a:lnSpc>
                          <a:spcPct val="115000"/>
                        </a:lnSpc>
                        <a:spcBef>
                          <a:spcPts val="0"/>
                        </a:spcBef>
                        <a:spcAft>
                          <a:spcPts val="0"/>
                        </a:spcAft>
                      </a:pPr>
                      <a:r>
                        <a:rPr lang="en-IN" sz="1800" dirty="0">
                          <a:effectLst/>
                        </a:rPr>
                        <a:t>By </a:t>
                      </a:r>
                      <a:r>
                        <a:rPr lang="en-IN" sz="1800" dirty="0" smtClean="0">
                          <a:effectLst/>
                        </a:rPr>
                        <a:t>October, </a:t>
                      </a:r>
                      <a:r>
                        <a:rPr lang="en-IN" sz="1800" dirty="0">
                          <a:effectLst/>
                        </a:rPr>
                        <a:t>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380675843"/>
                  </a:ext>
                </a:extLst>
              </a:tr>
              <a:tr h="729444">
                <a:tc>
                  <a:txBody>
                    <a:bodyPr/>
                    <a:lstStyle/>
                    <a:p>
                      <a:pPr marL="0" marR="0">
                        <a:lnSpc>
                          <a:spcPct val="115000"/>
                        </a:lnSpc>
                        <a:spcBef>
                          <a:spcPts val="0"/>
                        </a:spcBef>
                        <a:spcAft>
                          <a:spcPts val="0"/>
                        </a:spcAft>
                      </a:pPr>
                      <a:r>
                        <a:rPr lang="en-IN" sz="1800" dirty="0">
                          <a:effectLst/>
                        </a:rPr>
                        <a:t>M &amp; L fieldwork in </a:t>
                      </a:r>
                      <a:r>
                        <a:rPr lang="en-IN" sz="1800" dirty="0" smtClean="0">
                          <a:effectLst/>
                        </a:rPr>
                        <a:t>Phase-II</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tc>
                  <a:txBody>
                    <a:bodyPr/>
                    <a:lstStyle/>
                    <a:p>
                      <a:pPr marL="0" marR="260350">
                        <a:lnSpc>
                          <a:spcPct val="115000"/>
                        </a:lnSpc>
                        <a:spcBef>
                          <a:spcPts val="0"/>
                        </a:spcBef>
                        <a:spcAft>
                          <a:spcPts val="0"/>
                        </a:spcAft>
                      </a:pPr>
                      <a:r>
                        <a:rPr lang="en-IN" sz="1800" dirty="0" smtClean="0">
                          <a:effectLst/>
                        </a:rPr>
                        <a:t>October- December, </a:t>
                      </a:r>
                      <a:r>
                        <a:rPr lang="en-IN" sz="1800" dirty="0">
                          <a:effectLst/>
                        </a:rPr>
                        <a:t>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3616856198"/>
                  </a:ext>
                </a:extLst>
              </a:tr>
              <a:tr h="858561">
                <a:tc>
                  <a:txBody>
                    <a:bodyPr/>
                    <a:lstStyle/>
                    <a:p>
                      <a:pPr marL="0" marR="0">
                        <a:lnSpc>
                          <a:spcPct val="115000"/>
                        </a:lnSpc>
                        <a:spcBef>
                          <a:spcPts val="0"/>
                        </a:spcBef>
                        <a:spcAft>
                          <a:spcPts val="0"/>
                        </a:spcAft>
                      </a:pPr>
                      <a:r>
                        <a:rPr lang="en-IN" sz="1800" dirty="0">
                          <a:effectLst/>
                        </a:rPr>
                        <a:t>Submission of final excel sheet (error free)</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tc>
                  <a:txBody>
                    <a:bodyPr/>
                    <a:lstStyle/>
                    <a:p>
                      <a:pPr marL="0" marR="260350">
                        <a:lnSpc>
                          <a:spcPct val="115000"/>
                        </a:lnSpc>
                        <a:spcBef>
                          <a:spcPts val="0"/>
                        </a:spcBef>
                        <a:spcAft>
                          <a:spcPts val="0"/>
                        </a:spcAft>
                      </a:pPr>
                      <a:r>
                        <a:rPr lang="en-IN" sz="1800" dirty="0" smtClean="0">
                          <a:effectLst/>
                        </a:rPr>
                        <a:t>December, 2019</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004" marR="49004" marT="0" marB="0" anchor="ctr"/>
                </a:tc>
                <a:extLst>
                  <a:ext uri="{0D108BD9-81ED-4DB2-BD59-A6C34878D82A}">
                    <a16:rowId xmlns:a16="http://schemas.microsoft.com/office/drawing/2014/main" val="307052520"/>
                  </a:ext>
                </a:extLst>
              </a:tr>
            </a:tbl>
          </a:graphicData>
        </a:graphic>
      </p:graphicFrame>
    </p:spTree>
    <p:extLst>
      <p:ext uri="{BB962C8B-B14F-4D97-AF65-F5344CB8AC3E}">
        <p14:creationId xmlns:p14="http://schemas.microsoft.com/office/powerpoint/2010/main" val="17681160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80498179"/>
              </p:ext>
            </p:extLst>
          </p:nvPr>
        </p:nvGraphicFramePr>
        <p:xfrm>
          <a:off x="533400" y="990600"/>
          <a:ext cx="8077200" cy="5181600"/>
        </p:xfrm>
        <a:graphic>
          <a:graphicData uri="http://schemas.openxmlformats.org/drawingml/2006/table">
            <a:tbl>
              <a:tblPr firstCol="1" bandRow="1">
                <a:tableStyleId>{21E4AEA4-8DFA-4A89-87EB-49C32662AFE0}</a:tableStyleId>
              </a:tblPr>
              <a:tblGrid>
                <a:gridCol w="4892762">
                  <a:extLst>
                    <a:ext uri="{9D8B030D-6E8A-4147-A177-3AD203B41FA5}">
                      <a16:colId xmlns:a16="http://schemas.microsoft.com/office/drawing/2014/main" val="2381076791"/>
                    </a:ext>
                  </a:extLst>
                </a:gridCol>
                <a:gridCol w="3184438">
                  <a:extLst>
                    <a:ext uri="{9D8B030D-6E8A-4147-A177-3AD203B41FA5}">
                      <a16:colId xmlns:a16="http://schemas.microsoft.com/office/drawing/2014/main" val="3766549027"/>
                    </a:ext>
                  </a:extLst>
                </a:gridCol>
              </a:tblGrid>
              <a:tr h="700594">
                <a:tc>
                  <a:txBody>
                    <a:bodyPr/>
                    <a:lstStyle/>
                    <a:p>
                      <a:pPr marL="0" marR="0">
                        <a:lnSpc>
                          <a:spcPct val="150000"/>
                        </a:lnSpc>
                        <a:spcBef>
                          <a:spcPts val="0"/>
                        </a:spcBef>
                        <a:spcAft>
                          <a:spcPts val="0"/>
                        </a:spcAft>
                      </a:pPr>
                      <a:r>
                        <a:rPr lang="en-IN" sz="1800" dirty="0">
                          <a:effectLst/>
                        </a:rPr>
                        <a:t>Main Survey </a:t>
                      </a:r>
                      <a:r>
                        <a:rPr lang="en-IN" sz="1800" dirty="0" err="1">
                          <a:effectLst/>
                        </a:rPr>
                        <a:t>ToT</a:t>
                      </a:r>
                      <a:r>
                        <a:rPr lang="en-IN" sz="1800" dirty="0">
                          <a:effectLst/>
                        </a:rPr>
                        <a:t> by </a:t>
                      </a:r>
                      <a:r>
                        <a:rPr lang="en-IN" sz="1800" dirty="0" smtClean="0">
                          <a:effectLst/>
                        </a:rPr>
                        <a:t>IIPS for Phase II</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tc>
                  <a:txBody>
                    <a:bodyPr/>
                    <a:lstStyle/>
                    <a:p>
                      <a:pPr marL="0" marR="528320">
                        <a:lnSpc>
                          <a:spcPct val="150000"/>
                        </a:lnSpc>
                        <a:spcBef>
                          <a:spcPts val="0"/>
                        </a:spcBef>
                        <a:spcAft>
                          <a:spcPts val="0"/>
                        </a:spcAft>
                      </a:pPr>
                      <a:r>
                        <a:rPr lang="en-IN" sz="1800" kern="1200" dirty="0" smtClean="0">
                          <a:effectLst/>
                        </a:rPr>
                        <a:t>January, 2020</a:t>
                      </a:r>
                      <a:endParaRPr lang="en-US" sz="18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45941" marR="45941" marT="0" marB="0" anchor="ctr"/>
                </a:tc>
                <a:extLst>
                  <a:ext uri="{0D108BD9-81ED-4DB2-BD59-A6C34878D82A}">
                    <a16:rowId xmlns:a16="http://schemas.microsoft.com/office/drawing/2014/main" val="2353509721"/>
                  </a:ext>
                </a:extLst>
              </a:tr>
              <a:tr h="574545">
                <a:tc>
                  <a:txBody>
                    <a:bodyPr/>
                    <a:lstStyle/>
                    <a:p>
                      <a:pPr marL="0" marR="0">
                        <a:lnSpc>
                          <a:spcPct val="150000"/>
                        </a:lnSpc>
                        <a:spcBef>
                          <a:spcPts val="0"/>
                        </a:spcBef>
                        <a:spcAft>
                          <a:spcPts val="0"/>
                        </a:spcAft>
                      </a:pPr>
                      <a:r>
                        <a:rPr lang="en-IN" sz="1800" dirty="0">
                          <a:effectLst/>
                        </a:rPr>
                        <a:t>State level training by </a:t>
                      </a:r>
                      <a:r>
                        <a:rPr lang="en-IN" sz="1800" dirty="0" smtClean="0">
                          <a:effectLst/>
                        </a:rPr>
                        <a:t>FAs for Phase II</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tc>
                  <a:txBody>
                    <a:bodyPr/>
                    <a:lstStyle/>
                    <a:p>
                      <a:pPr marL="0" marR="528320">
                        <a:lnSpc>
                          <a:spcPct val="150000"/>
                        </a:lnSpc>
                        <a:spcBef>
                          <a:spcPts val="0"/>
                        </a:spcBef>
                        <a:spcAft>
                          <a:spcPts val="0"/>
                        </a:spcAft>
                      </a:pPr>
                      <a:r>
                        <a:rPr lang="en-IN" sz="1800" dirty="0" smtClean="0">
                          <a:effectLst/>
                        </a:rPr>
                        <a:t>February, 2020</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extLst>
                  <a:ext uri="{0D108BD9-81ED-4DB2-BD59-A6C34878D82A}">
                    <a16:rowId xmlns:a16="http://schemas.microsoft.com/office/drawing/2014/main" val="277456760"/>
                  </a:ext>
                </a:extLst>
              </a:tr>
              <a:tr h="608333">
                <a:tc>
                  <a:txBody>
                    <a:bodyPr/>
                    <a:lstStyle/>
                    <a:p>
                      <a:pPr marL="0" marR="0">
                        <a:lnSpc>
                          <a:spcPct val="150000"/>
                        </a:lnSpc>
                        <a:spcBef>
                          <a:spcPts val="0"/>
                        </a:spcBef>
                        <a:spcAft>
                          <a:spcPts val="0"/>
                        </a:spcAft>
                      </a:pPr>
                      <a:r>
                        <a:rPr lang="en-IN" sz="1800" dirty="0" smtClean="0">
                          <a:effectLst/>
                        </a:rPr>
                        <a:t>Field </a:t>
                      </a:r>
                      <a:r>
                        <a:rPr lang="en-IN" sz="1800" dirty="0">
                          <a:effectLst/>
                        </a:rPr>
                        <a:t>work in </a:t>
                      </a:r>
                      <a:r>
                        <a:rPr lang="en-IN" sz="1800" dirty="0" smtClean="0">
                          <a:effectLst/>
                        </a:rPr>
                        <a:t>Phase-II </a:t>
                      </a:r>
                      <a:r>
                        <a:rPr lang="en-IN" sz="1800" dirty="0">
                          <a:effectLst/>
                        </a:rPr>
                        <a:t>States</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tc>
                  <a:txBody>
                    <a:bodyPr/>
                    <a:lstStyle/>
                    <a:p>
                      <a:pPr marL="0" marR="528320">
                        <a:lnSpc>
                          <a:spcPct val="150000"/>
                        </a:lnSpc>
                        <a:spcBef>
                          <a:spcPts val="0"/>
                        </a:spcBef>
                        <a:spcAft>
                          <a:spcPts val="0"/>
                        </a:spcAft>
                      </a:pPr>
                      <a:r>
                        <a:rPr lang="en-IN" sz="1800" dirty="0" smtClean="0">
                          <a:effectLst/>
                        </a:rPr>
                        <a:t>March-July 2020</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extLst>
                  <a:ext uri="{0D108BD9-81ED-4DB2-BD59-A6C34878D82A}">
                    <a16:rowId xmlns:a16="http://schemas.microsoft.com/office/drawing/2014/main" val="2353611450"/>
                  </a:ext>
                </a:extLst>
              </a:tr>
              <a:tr h="574545">
                <a:tc>
                  <a:txBody>
                    <a:bodyPr/>
                    <a:lstStyle/>
                    <a:p>
                      <a:pPr marL="0" marR="0">
                        <a:lnSpc>
                          <a:spcPct val="150000"/>
                        </a:lnSpc>
                        <a:spcBef>
                          <a:spcPts val="0"/>
                        </a:spcBef>
                        <a:spcAft>
                          <a:spcPts val="0"/>
                        </a:spcAft>
                      </a:pPr>
                      <a:r>
                        <a:rPr lang="en-IN" sz="1800" dirty="0">
                          <a:effectLst/>
                        </a:rPr>
                        <a:t>Secondary editing of </a:t>
                      </a:r>
                      <a:r>
                        <a:rPr lang="en-IN" sz="1800" dirty="0" smtClean="0">
                          <a:effectLst/>
                        </a:rPr>
                        <a:t>data for Phase II</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tc>
                  <a:txBody>
                    <a:bodyPr/>
                    <a:lstStyle/>
                    <a:p>
                      <a:pPr marL="0" marR="528320">
                        <a:lnSpc>
                          <a:spcPct val="150000"/>
                        </a:lnSpc>
                        <a:spcBef>
                          <a:spcPts val="0"/>
                        </a:spcBef>
                        <a:spcAft>
                          <a:spcPts val="0"/>
                        </a:spcAft>
                      </a:pPr>
                      <a:r>
                        <a:rPr lang="en-IN" sz="1800" dirty="0" smtClean="0">
                          <a:effectLst/>
                        </a:rPr>
                        <a:t>April- August, 2020</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extLst>
                  <a:ext uri="{0D108BD9-81ED-4DB2-BD59-A6C34878D82A}">
                    <a16:rowId xmlns:a16="http://schemas.microsoft.com/office/drawing/2014/main" val="3159957679"/>
                  </a:ext>
                </a:extLst>
              </a:tr>
              <a:tr h="1089433">
                <a:tc>
                  <a:txBody>
                    <a:bodyPr/>
                    <a:lstStyle/>
                    <a:p>
                      <a:pPr marL="0" marR="0">
                        <a:lnSpc>
                          <a:spcPct val="150000"/>
                        </a:lnSpc>
                        <a:spcBef>
                          <a:spcPts val="0"/>
                        </a:spcBef>
                        <a:spcAft>
                          <a:spcPts val="0"/>
                        </a:spcAft>
                      </a:pPr>
                      <a:r>
                        <a:rPr lang="en-IN" sz="1800" dirty="0">
                          <a:effectLst/>
                        </a:rPr>
                        <a:t>Developing state weights &amp; generating </a:t>
                      </a:r>
                      <a:r>
                        <a:rPr lang="en-IN" sz="1800" dirty="0" smtClean="0">
                          <a:effectLst/>
                        </a:rPr>
                        <a:t>indicators for Phase II</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tc>
                  <a:txBody>
                    <a:bodyPr/>
                    <a:lstStyle/>
                    <a:p>
                      <a:pPr marL="0" marR="528320">
                        <a:lnSpc>
                          <a:spcPct val="150000"/>
                        </a:lnSpc>
                        <a:spcBef>
                          <a:spcPts val="0"/>
                        </a:spcBef>
                        <a:spcAft>
                          <a:spcPts val="0"/>
                        </a:spcAft>
                      </a:pPr>
                      <a:r>
                        <a:rPr lang="en-IN" sz="1800" dirty="0" smtClean="0">
                          <a:effectLst/>
                        </a:rPr>
                        <a:t>September- October, 2020</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extLst>
                  <a:ext uri="{0D108BD9-81ED-4DB2-BD59-A6C34878D82A}">
                    <a16:rowId xmlns:a16="http://schemas.microsoft.com/office/drawing/2014/main" val="1948194223"/>
                  </a:ext>
                </a:extLst>
              </a:tr>
              <a:tr h="1634150">
                <a:tc>
                  <a:txBody>
                    <a:bodyPr/>
                    <a:lstStyle/>
                    <a:p>
                      <a:pPr marL="0" marR="0">
                        <a:lnSpc>
                          <a:spcPct val="150000"/>
                        </a:lnSpc>
                        <a:spcBef>
                          <a:spcPts val="0"/>
                        </a:spcBef>
                        <a:spcAft>
                          <a:spcPts val="0"/>
                        </a:spcAft>
                      </a:pPr>
                      <a:r>
                        <a:rPr lang="en-IN" sz="1800" dirty="0">
                          <a:effectLst/>
                        </a:rPr>
                        <a:t>Generation of fact sheet for </a:t>
                      </a:r>
                      <a:r>
                        <a:rPr lang="en-IN" sz="1800" dirty="0" smtClean="0">
                          <a:effectLst/>
                        </a:rPr>
                        <a:t>Phase-II </a:t>
                      </a:r>
                      <a:r>
                        <a:rPr lang="en-IN" sz="1800" dirty="0">
                          <a:effectLst/>
                        </a:rPr>
                        <a:t>State/ UTs and printing of fact </a:t>
                      </a:r>
                      <a:r>
                        <a:rPr lang="en-IN" sz="1800" dirty="0" smtClean="0">
                          <a:effectLst/>
                        </a:rPr>
                        <a:t>sheets for Phase II</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tc>
                  <a:txBody>
                    <a:bodyPr/>
                    <a:lstStyle/>
                    <a:p>
                      <a:pPr marL="0" marR="528320">
                        <a:lnSpc>
                          <a:spcPct val="150000"/>
                        </a:lnSpc>
                        <a:spcBef>
                          <a:spcPts val="0"/>
                        </a:spcBef>
                        <a:spcAft>
                          <a:spcPts val="0"/>
                        </a:spcAft>
                      </a:pPr>
                      <a:r>
                        <a:rPr lang="en-IN" sz="1800" dirty="0" smtClean="0">
                          <a:effectLst/>
                        </a:rPr>
                        <a:t>November-December</a:t>
                      </a:r>
                      <a:r>
                        <a:rPr lang="en-IN" sz="1800" dirty="0">
                          <a:effectLst/>
                        </a:rPr>
                        <a:t>, </a:t>
                      </a:r>
                      <a:r>
                        <a:rPr lang="en-IN" sz="1800" dirty="0" smtClean="0">
                          <a:effectLst/>
                        </a:rPr>
                        <a:t>2020</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941" marR="45941" marT="0" marB="0" anchor="ctr"/>
                </a:tc>
                <a:extLst>
                  <a:ext uri="{0D108BD9-81ED-4DB2-BD59-A6C34878D82A}">
                    <a16:rowId xmlns:a16="http://schemas.microsoft.com/office/drawing/2014/main" val="2792496190"/>
                  </a:ext>
                </a:extLst>
              </a:tr>
            </a:tbl>
          </a:graphicData>
        </a:graphic>
      </p:graphicFrame>
    </p:spTree>
    <p:extLst>
      <p:ext uri="{BB962C8B-B14F-4D97-AF65-F5344CB8AC3E}">
        <p14:creationId xmlns:p14="http://schemas.microsoft.com/office/powerpoint/2010/main" val="4244018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024" y="914400"/>
            <a:ext cx="8095431" cy="5562600"/>
          </a:xfrm>
        </p:spPr>
        <p:txBody>
          <a:bodyPr>
            <a:noAutofit/>
          </a:bodyPr>
          <a:lstStyle/>
          <a:p>
            <a:pPr marL="457200" indent="-346075" algn="just">
              <a:spcBef>
                <a:spcPts val="600"/>
              </a:spcBef>
              <a:buFont typeface="Wingdings" panose="05000000000000000000" pitchFamily="2" charset="2"/>
              <a:buChar char="ü"/>
              <a:defRPr/>
            </a:pPr>
            <a:r>
              <a:rPr lang="en-US" sz="2200" dirty="0">
                <a:latin typeface="Times New Roman" pitchFamily="18" charset="0"/>
                <a:cs typeface="Times New Roman" pitchFamily="18" charset="0"/>
              </a:rPr>
              <a:t>FAs attached to university, or government agency will be required to provide a letter (prior to </a:t>
            </a:r>
            <a:r>
              <a:rPr lang="en-US" sz="2200" dirty="0" smtClean="0">
                <a:latin typeface="Times New Roman" pitchFamily="18" charset="0"/>
                <a:cs typeface="Times New Roman" pitchFamily="18" charset="0"/>
              </a:rPr>
              <a:t>release of first installment) </a:t>
            </a:r>
            <a:r>
              <a:rPr lang="en-US" sz="2200" dirty="0">
                <a:latin typeface="Times New Roman" pitchFamily="18" charset="0"/>
                <a:cs typeface="Times New Roman" pitchFamily="18" charset="0"/>
              </a:rPr>
              <a:t>from the parent organization certifying that the FA will be allowed to </a:t>
            </a:r>
            <a:r>
              <a:rPr lang="en-US" sz="2200" b="1" dirty="0">
                <a:solidFill>
                  <a:srgbClr val="0070C0"/>
                </a:solidFill>
                <a:latin typeface="Times New Roman" pitchFamily="18" charset="0"/>
                <a:cs typeface="Times New Roman" pitchFamily="18" charset="0"/>
              </a:rPr>
              <a:t>set up a special bank account</a:t>
            </a:r>
            <a:r>
              <a:rPr lang="en-US" sz="2200" dirty="0">
                <a:latin typeface="Times New Roman" pitchFamily="18" charset="0"/>
                <a:cs typeface="Times New Roman" pitchFamily="18" charset="0"/>
              </a:rPr>
              <a:t> for NFHS-5</a:t>
            </a:r>
            <a:endParaRPr lang="en-GB" sz="2200" dirty="0">
              <a:latin typeface="Times New Roman" pitchFamily="18" charset="0"/>
              <a:cs typeface="Times New Roman" pitchFamily="18" charset="0"/>
            </a:endParaRPr>
          </a:p>
          <a:p>
            <a:pPr marL="457200" indent="-346075" algn="just">
              <a:spcBef>
                <a:spcPts val="600"/>
              </a:spcBef>
              <a:buFont typeface="Wingdings" panose="05000000000000000000" pitchFamily="2" charset="2"/>
              <a:buChar char="ü"/>
              <a:defRPr/>
            </a:pPr>
            <a:endParaRPr lang="en-US" sz="2200" dirty="0">
              <a:latin typeface="Times New Roman" pitchFamily="18" charset="0"/>
              <a:cs typeface="Times New Roman" pitchFamily="18" charset="0"/>
            </a:endParaRPr>
          </a:p>
          <a:p>
            <a:pPr marL="457200" indent="-346075" algn="just">
              <a:spcBef>
                <a:spcPts val="600"/>
              </a:spcBef>
              <a:buFont typeface="Wingdings" panose="05000000000000000000" pitchFamily="2" charset="2"/>
              <a:buChar char="ü"/>
              <a:defRPr/>
            </a:pPr>
            <a:r>
              <a:rPr lang="en-US" sz="2200" dirty="0">
                <a:latin typeface="Times New Roman" pitchFamily="18" charset="0"/>
                <a:cs typeface="Times New Roman" pitchFamily="18" charset="0"/>
              </a:rPr>
              <a:t>FAs need to have </a:t>
            </a:r>
            <a:r>
              <a:rPr lang="en-US" sz="2200" b="1" dirty="0" smtClean="0">
                <a:solidFill>
                  <a:srgbClr val="0070C0"/>
                </a:solidFill>
                <a:latin typeface="Times New Roman" pitchFamily="18" charset="0"/>
                <a:cs typeface="Times New Roman" pitchFamily="18" charset="0"/>
              </a:rPr>
              <a:t>fully functional office </a:t>
            </a:r>
            <a:r>
              <a:rPr lang="en-US" sz="2200" dirty="0">
                <a:latin typeface="Times New Roman" pitchFamily="18" charset="0"/>
                <a:cs typeface="Times New Roman" pitchFamily="18" charset="0"/>
              </a:rPr>
              <a:t>in the </a:t>
            </a:r>
            <a:r>
              <a:rPr lang="en-US" sz="2200" dirty="0" smtClean="0">
                <a:latin typeface="Times New Roman" pitchFamily="18" charset="0"/>
                <a:cs typeface="Times New Roman" pitchFamily="18" charset="0"/>
              </a:rPr>
              <a:t>state </a:t>
            </a:r>
            <a:r>
              <a:rPr lang="en-US" sz="2200" dirty="0">
                <a:latin typeface="Times New Roman" pitchFamily="18" charset="0"/>
                <a:cs typeface="Times New Roman" pitchFamily="18" charset="0"/>
              </a:rPr>
              <a:t>where they undertake the fieldwork</a:t>
            </a:r>
          </a:p>
          <a:p>
            <a:pPr marL="111125" indent="0" algn="just">
              <a:spcBef>
                <a:spcPts val="600"/>
              </a:spcBef>
              <a:buNone/>
              <a:defRPr/>
            </a:pPr>
            <a:endParaRPr lang="en-US" sz="2200" dirty="0">
              <a:latin typeface="Times New Roman" pitchFamily="18" charset="0"/>
              <a:cs typeface="Times New Roman" pitchFamily="18" charset="0"/>
            </a:endParaRPr>
          </a:p>
          <a:p>
            <a:pPr marL="457200" indent="-346075" algn="just">
              <a:spcBef>
                <a:spcPts val="600"/>
              </a:spcBef>
              <a:buFont typeface="Wingdings" panose="05000000000000000000" pitchFamily="2" charset="2"/>
              <a:buChar char="ü"/>
              <a:defRPr/>
            </a:pPr>
            <a:r>
              <a:rPr lang="en-US" sz="2200" dirty="0">
                <a:latin typeface="Times New Roman" pitchFamily="18" charset="0"/>
                <a:cs typeface="Times New Roman" pitchFamily="18" charset="0"/>
              </a:rPr>
              <a:t>State offices of  FA need to have all the basic modern communication facilities along with </a:t>
            </a:r>
            <a:r>
              <a:rPr lang="en-US" sz="2200" b="1" dirty="0">
                <a:solidFill>
                  <a:srgbClr val="0070C0"/>
                </a:solidFill>
                <a:latin typeface="Times New Roman" pitchFamily="18" charset="0"/>
                <a:cs typeface="Times New Roman" pitchFamily="18" charset="0"/>
              </a:rPr>
              <a:t>sufficient storage place to store the CAB materials</a:t>
            </a:r>
          </a:p>
          <a:p>
            <a:pPr marL="111125" indent="0" algn="just">
              <a:spcBef>
                <a:spcPts val="600"/>
              </a:spcBef>
              <a:buNone/>
              <a:defRPr/>
            </a:pPr>
            <a:endParaRPr lang="en-US" sz="2200" dirty="0">
              <a:latin typeface="Times New Roman" pitchFamily="18" charset="0"/>
              <a:cs typeface="Times New Roman" pitchFamily="18" charset="0"/>
            </a:endParaRPr>
          </a:p>
          <a:p>
            <a:pPr marL="454025" lvl="0" algn="just">
              <a:spcBef>
                <a:spcPts val="600"/>
              </a:spcBef>
              <a:buFont typeface="Wingdings" panose="05000000000000000000" pitchFamily="2" charset="2"/>
              <a:buChar char="ü"/>
              <a:defRPr/>
            </a:pPr>
            <a:r>
              <a:rPr lang="en-GB" sz="2200" dirty="0">
                <a:latin typeface="Times New Roman" pitchFamily="18" charset="0"/>
                <a:cs typeface="Times New Roman" pitchFamily="18" charset="0"/>
              </a:rPr>
              <a:t>Recruitment of core team members with essential </a:t>
            </a:r>
            <a:r>
              <a:rPr lang="en-GB" sz="2200" dirty="0" smtClean="0">
                <a:latin typeface="Times New Roman" pitchFamily="18" charset="0"/>
                <a:cs typeface="Times New Roman" pitchFamily="18" charset="0"/>
              </a:rPr>
              <a:t>qualification and their </a:t>
            </a:r>
            <a:r>
              <a:rPr lang="en-GB" sz="2200" b="1" dirty="0" smtClean="0">
                <a:solidFill>
                  <a:srgbClr val="0070C0"/>
                </a:solidFill>
                <a:latin typeface="Times New Roman" pitchFamily="18" charset="0"/>
                <a:cs typeface="Times New Roman" pitchFamily="18" charset="0"/>
              </a:rPr>
              <a:t>regular and effective use </a:t>
            </a:r>
            <a:r>
              <a:rPr lang="en-GB" sz="2200" dirty="0" smtClean="0">
                <a:latin typeface="Times New Roman" pitchFamily="18" charset="0"/>
                <a:cs typeface="Times New Roman" pitchFamily="18" charset="0"/>
              </a:rPr>
              <a:t>in survey implementation</a:t>
            </a:r>
            <a:endParaRPr lang="en-GB" sz="2200" dirty="0">
              <a:latin typeface="Times New Roman" pitchFamily="18" charset="0"/>
              <a:cs typeface="Times New Roman" pitchFamily="18" charset="0"/>
            </a:endParaRPr>
          </a:p>
        </p:txBody>
      </p:sp>
      <p:sp>
        <p:nvSpPr>
          <p:cNvPr id="2" name="TextBox 1"/>
          <p:cNvSpPr txBox="1"/>
          <p:nvPr/>
        </p:nvSpPr>
        <p:spPr>
          <a:xfrm>
            <a:off x="685800" y="71414"/>
            <a:ext cx="7990656" cy="646113"/>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extLst>
      <p:ext uri="{BB962C8B-B14F-4D97-AF65-F5344CB8AC3E}">
        <p14:creationId xmlns:p14="http://schemas.microsoft.com/office/powerpoint/2010/main" val="3751071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838200" y="1752600"/>
            <a:ext cx="7206018" cy="3608680"/>
          </a:xfrm>
          <a:prstGeom prst="rect">
            <a:avLst/>
          </a:prstGeom>
          <a:noFill/>
          <a:ln w="9525">
            <a:noFill/>
            <a:miter lim="800000"/>
            <a:headEnd/>
            <a:tailEnd/>
          </a:ln>
        </p:spPr>
        <p:txBody>
          <a:bodyPr wrap="square" anchor="ctr">
            <a:spAutoFit/>
          </a:bodyPr>
          <a:lstStyle/>
          <a:p>
            <a:pPr marL="340519" indent="-257175" algn="just">
              <a:lnSpc>
                <a:spcPct val="200000"/>
              </a:lnSpc>
              <a:spcBef>
                <a:spcPts val="450"/>
              </a:spcBef>
              <a:buFont typeface="Wingdings" panose="05000000000000000000" pitchFamily="2" charset="2"/>
              <a:buChar char="ü"/>
              <a:defRPr/>
            </a:pPr>
            <a:r>
              <a:rPr lang="en-US" sz="1800" i="0" dirty="0">
                <a:solidFill>
                  <a:schemeClr val="tx1"/>
                </a:solidFill>
                <a:cs typeface="Times New Roman" panose="02020603050405020304" pitchFamily="18" charset="0"/>
              </a:rPr>
              <a:t>Training 5-10% extra manpower to cope-up with field requirement  for following NFHS-5 protocols</a:t>
            </a:r>
          </a:p>
          <a:p>
            <a:pPr marL="340519" indent="-257175" algn="just">
              <a:lnSpc>
                <a:spcPct val="200000"/>
              </a:lnSpc>
              <a:spcBef>
                <a:spcPts val="450"/>
              </a:spcBef>
              <a:buFont typeface="Wingdings" panose="05000000000000000000" pitchFamily="2" charset="2"/>
              <a:buChar char="ü"/>
              <a:defRPr/>
            </a:pPr>
            <a:r>
              <a:rPr lang="en-US" sz="1800" i="0" dirty="0">
                <a:solidFill>
                  <a:schemeClr val="tx1"/>
                </a:solidFill>
                <a:cs typeface="Times New Roman" panose="02020603050405020304" pitchFamily="18" charset="0"/>
              </a:rPr>
              <a:t>Ensuring payments to field investigators as per  NFHS protocols to minimize dropout of trained staffs</a:t>
            </a:r>
          </a:p>
          <a:p>
            <a:pPr marL="340519" indent="-257175" algn="just">
              <a:lnSpc>
                <a:spcPct val="200000"/>
              </a:lnSpc>
              <a:spcBef>
                <a:spcPts val="450"/>
              </a:spcBef>
              <a:buFont typeface="Wingdings" panose="05000000000000000000" pitchFamily="2" charset="2"/>
              <a:buChar char="ü"/>
              <a:defRPr/>
            </a:pPr>
            <a:r>
              <a:rPr lang="en-US" sz="1800" i="0" dirty="0">
                <a:solidFill>
                  <a:schemeClr val="tx1"/>
                </a:solidFill>
                <a:cs typeface="Times New Roman" panose="02020603050405020304" pitchFamily="18" charset="0"/>
              </a:rPr>
              <a:t>Arrange transportation and accommodation to each survey team.</a:t>
            </a:r>
          </a:p>
          <a:p>
            <a:pPr marL="340519" indent="-257175" algn="just">
              <a:lnSpc>
                <a:spcPct val="200000"/>
              </a:lnSpc>
              <a:spcBef>
                <a:spcPts val="450"/>
              </a:spcBef>
              <a:buFont typeface="Wingdings" panose="05000000000000000000" pitchFamily="2" charset="2"/>
              <a:buChar char="ü"/>
              <a:defRPr/>
            </a:pPr>
            <a:r>
              <a:rPr lang="en-US" sz="1800" i="0" dirty="0">
                <a:solidFill>
                  <a:schemeClr val="tx1"/>
                </a:solidFill>
                <a:cs typeface="Times New Roman" panose="02020603050405020304" pitchFamily="18" charset="0"/>
              </a:rPr>
              <a:t>Timely Payment of DA to field staffs</a:t>
            </a:r>
          </a:p>
        </p:txBody>
      </p:sp>
      <p:sp>
        <p:nvSpPr>
          <p:cNvPr id="8" name="TextBox 7"/>
          <p:cNvSpPr txBox="1"/>
          <p:nvPr/>
        </p:nvSpPr>
        <p:spPr>
          <a:xfrm>
            <a:off x="931460" y="1020367"/>
            <a:ext cx="7206018" cy="531019"/>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68580" tIns="34290" rIns="68580" bIns="34290" numCol="1" rtlCol="0" anchor="ctr" anchorCtr="0" compatLnSpc="1">
            <a:prstTxWarp prst="textNoShape">
              <a:avLst/>
            </a:prstTxWarp>
            <a:noAutofit/>
          </a:bodyPr>
          <a:lstStyle/>
          <a:p>
            <a:pPr algn="ctr" eaLnBrk="1" hangingPunct="1">
              <a:lnSpc>
                <a:spcPct val="90000"/>
              </a:lnSpc>
              <a:defRPr/>
            </a:pPr>
            <a:r>
              <a:rPr lang="en-US" sz="3000" i="0" dirty="0">
                <a:solidFill>
                  <a:schemeClr val="bg1"/>
                </a:solidFill>
                <a:effectLst>
                  <a:outerShdw blurRad="50800" dist="38100" dir="10800000" algn="r" rotWithShape="0">
                    <a:prstClr val="black">
                      <a:alpha val="40000"/>
                    </a:prstClr>
                  </a:outerShdw>
                </a:effectLst>
                <a:ea typeface="+mj-ea"/>
                <a:cs typeface="Times New Roman" panose="02020603050405020304" pitchFamily="18" charset="0"/>
              </a:rPr>
              <a:t>Strategies to maintain timeline of NFHS-5 </a:t>
            </a:r>
          </a:p>
        </p:txBody>
      </p:sp>
    </p:spTree>
    <p:extLst>
      <p:ext uri="{BB962C8B-B14F-4D97-AF65-F5344CB8AC3E}">
        <p14:creationId xmlns:p14="http://schemas.microsoft.com/office/powerpoint/2010/main" val="363240785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890516" y="1905000"/>
            <a:ext cx="7113896" cy="3949799"/>
          </a:xfrm>
          <a:prstGeom prst="rect">
            <a:avLst/>
          </a:prstGeom>
          <a:noFill/>
          <a:ln w="9525">
            <a:noFill/>
            <a:miter lim="800000"/>
            <a:headEnd/>
            <a:tailEnd/>
          </a:ln>
        </p:spPr>
        <p:txBody>
          <a:bodyPr wrap="square" anchor="ctr">
            <a:spAutoFit/>
          </a:bodyPr>
          <a:lstStyle/>
          <a:p>
            <a:pPr marL="340519" indent="-257175" algn="just">
              <a:lnSpc>
                <a:spcPct val="150000"/>
              </a:lnSpc>
              <a:spcBef>
                <a:spcPts val="450"/>
              </a:spcBef>
              <a:buFont typeface="Wingdings" panose="05000000000000000000" pitchFamily="2" charset="2"/>
              <a:buChar char="ü"/>
              <a:defRPr/>
            </a:pPr>
            <a:r>
              <a:rPr lang="en-US" sz="1800" i="0" dirty="0">
                <a:solidFill>
                  <a:schemeClr val="tx1"/>
                </a:solidFill>
                <a:cs typeface="Times New Roman" panose="02020603050405020304" pitchFamily="18" charset="0"/>
              </a:rPr>
              <a:t>Adequate rest to field staffs to avoid untoward incidents  during field works</a:t>
            </a:r>
          </a:p>
          <a:p>
            <a:pPr marL="340519" indent="-257175" algn="just">
              <a:lnSpc>
                <a:spcPct val="150000"/>
              </a:lnSpc>
              <a:spcBef>
                <a:spcPts val="450"/>
              </a:spcBef>
              <a:buFont typeface="Wingdings" panose="05000000000000000000" pitchFamily="2" charset="2"/>
              <a:buChar char="ü"/>
              <a:defRPr/>
            </a:pPr>
            <a:r>
              <a:rPr lang="en-US" sz="1800" i="0" dirty="0">
                <a:solidFill>
                  <a:schemeClr val="tx1"/>
                </a:solidFill>
                <a:cs typeface="Times New Roman" panose="02020603050405020304" pitchFamily="18" charset="0"/>
              </a:rPr>
              <a:t>Provision of group insurance for all field staff</a:t>
            </a:r>
          </a:p>
          <a:p>
            <a:pPr marL="340519" indent="-257175" algn="just">
              <a:lnSpc>
                <a:spcPct val="150000"/>
              </a:lnSpc>
              <a:spcBef>
                <a:spcPts val="450"/>
              </a:spcBef>
              <a:buFont typeface="Wingdings" panose="05000000000000000000" pitchFamily="2" charset="2"/>
              <a:buChar char="ü"/>
              <a:defRPr/>
            </a:pPr>
            <a:r>
              <a:rPr lang="en-US" sz="1800" i="0" dirty="0">
                <a:solidFill>
                  <a:schemeClr val="tx1"/>
                </a:solidFill>
                <a:cs typeface="Times New Roman" panose="02020603050405020304" pitchFamily="18" charset="0"/>
              </a:rPr>
              <a:t>Adherence to NFHS protocols to avoid stoppage of survey and minimizing review meeting</a:t>
            </a:r>
          </a:p>
          <a:p>
            <a:pPr marL="340519" indent="-257175" algn="just">
              <a:lnSpc>
                <a:spcPct val="150000"/>
              </a:lnSpc>
              <a:spcBef>
                <a:spcPts val="450"/>
              </a:spcBef>
              <a:buFont typeface="Wingdings" panose="05000000000000000000" pitchFamily="2" charset="2"/>
              <a:buChar char="ü"/>
              <a:defRPr/>
            </a:pPr>
            <a:r>
              <a:rPr lang="en-US" sz="1800" i="0" dirty="0">
                <a:solidFill>
                  <a:schemeClr val="tx1"/>
                </a:solidFill>
                <a:cs typeface="Times New Roman" panose="02020603050405020304" pitchFamily="18" charset="0"/>
              </a:rPr>
              <a:t>FAs should strictly adhere to the timeline of the survey failing which a penalty equivalent to 0.1% (per week) of the total cost would be imposed</a:t>
            </a:r>
          </a:p>
          <a:p>
            <a:pPr marL="340519" indent="-257175" algn="just">
              <a:spcBef>
                <a:spcPts val="450"/>
              </a:spcBef>
              <a:buFont typeface="Wingdings" panose="05000000000000000000" pitchFamily="2" charset="2"/>
              <a:buChar char="ü"/>
              <a:defRPr/>
            </a:pPr>
            <a:endParaRPr lang="en-US" sz="1800" dirty="0"/>
          </a:p>
        </p:txBody>
      </p:sp>
      <p:sp>
        <p:nvSpPr>
          <p:cNvPr id="8" name="TextBox 7"/>
          <p:cNvSpPr txBox="1"/>
          <p:nvPr/>
        </p:nvSpPr>
        <p:spPr>
          <a:xfrm>
            <a:off x="890516" y="1020367"/>
            <a:ext cx="7113896" cy="531019"/>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68580" tIns="34290" rIns="68580" bIns="34290" numCol="1" rtlCol="0" anchor="ctr" anchorCtr="0" compatLnSpc="1">
            <a:prstTxWarp prst="textNoShape">
              <a:avLst/>
            </a:prstTxWarp>
            <a:noAutofit/>
          </a:bodyPr>
          <a:lstStyle/>
          <a:p>
            <a:pPr algn="ctr" eaLnBrk="1" hangingPunct="1">
              <a:lnSpc>
                <a:spcPct val="90000"/>
              </a:lnSpc>
              <a:defRPr/>
            </a:pPr>
            <a:r>
              <a:rPr lang="en-US" sz="3000" i="0" dirty="0">
                <a:solidFill>
                  <a:schemeClr val="bg1"/>
                </a:solidFill>
                <a:effectLst>
                  <a:outerShdw blurRad="50800" dist="38100" dir="10800000" algn="r" rotWithShape="0">
                    <a:prstClr val="black">
                      <a:alpha val="40000"/>
                    </a:prstClr>
                  </a:outerShdw>
                </a:effectLst>
                <a:ea typeface="+mj-ea"/>
                <a:cs typeface="Times New Roman" panose="02020603050405020304" pitchFamily="18" charset="0"/>
              </a:rPr>
              <a:t>Strategies to maintain timeline of NFHS-5 </a:t>
            </a:r>
          </a:p>
        </p:txBody>
      </p:sp>
    </p:spTree>
    <p:extLst>
      <p:ext uri="{BB962C8B-B14F-4D97-AF65-F5344CB8AC3E}">
        <p14:creationId xmlns:p14="http://schemas.microsoft.com/office/powerpoint/2010/main" val="105593584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67000"/>
            <a:ext cx="8229600" cy="1143000"/>
          </a:xfrm>
          <a:solidFill>
            <a:srgbClr val="002060"/>
          </a:solidFill>
          <a:ln>
            <a:solidFill>
              <a:schemeClr val="tx2">
                <a:lumMod val="60000"/>
                <a:lumOff val="40000"/>
              </a:schemeClr>
            </a:solidFill>
          </a:ln>
          <a:effectLst>
            <a:outerShdw blurRad="50800" dist="38100" dir="2700000" algn="tl" rotWithShape="0">
              <a:prstClr val="black">
                <a:alpha val="40000"/>
              </a:prstClr>
            </a:outerShdw>
          </a:effectLst>
        </p:spPr>
        <p:txBody>
          <a:bodyPr vert="horz" lIns="91440" tIns="45720" rIns="91440" bIns="45720" rtlCol="0" anchor="ctr">
            <a:noAutofit/>
          </a:bodyPr>
          <a:lstStyle/>
          <a:p>
            <a:pPr fontAlgn="base">
              <a:lnSpc>
                <a:spcPct val="90000"/>
              </a:lnSpc>
              <a:spcAft>
                <a:spcPct val="0"/>
              </a:spcAft>
              <a:defRPr/>
            </a:pPr>
            <a:r>
              <a:rPr lang="en-US" sz="7200" b="1" dirty="0" smtClean="0">
                <a:solidFill>
                  <a:schemeClr val="bg1"/>
                </a:solidFill>
                <a:effectLst>
                  <a:outerShdw blurRad="50800" dist="38100" dir="10800000" algn="r" rotWithShape="0">
                    <a:prstClr val="black">
                      <a:alpha val="40000"/>
                    </a:prstClr>
                  </a:outerShdw>
                </a:effectLst>
                <a:latin typeface="Times New Roman" pitchFamily="18" charset="0"/>
                <a:cs typeface="Times New Roman" pitchFamily="18" charset="0"/>
              </a:rPr>
              <a:t>Thank You</a:t>
            </a:r>
            <a:endParaRPr lang="en-US" sz="7200" b="1" dirty="0">
              <a:solidFill>
                <a:schemeClr val="bg1"/>
              </a:solidFill>
              <a:effectLst>
                <a:outerShdw blurRad="50800" dist="38100" dir="10800000" algn="r" rotWithShape="0">
                  <a:prstClr val="black">
                    <a:alpha val="40000"/>
                  </a:prst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058610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066856" cy="5562600"/>
          </a:xfrm>
        </p:spPr>
        <p:txBody>
          <a:bodyPr>
            <a:noAutofit/>
          </a:bodyPr>
          <a:lstStyle/>
          <a:p>
            <a:pPr marL="454025" algn="just">
              <a:spcBef>
                <a:spcPts val="600"/>
              </a:spcBef>
              <a:buFont typeface="Wingdings" panose="05000000000000000000" pitchFamily="2" charset="2"/>
              <a:buChar char="ü"/>
              <a:defRPr/>
            </a:pPr>
            <a:r>
              <a:rPr lang="en-US" sz="2200" dirty="0">
                <a:latin typeface="Times New Roman" pitchFamily="18" charset="0"/>
                <a:cs typeface="Times New Roman" pitchFamily="18" charset="0"/>
              </a:rPr>
              <a:t>FAs must sign an agreement for a minimum duration of 11 months or till the completion of the survey with Core Staffs</a:t>
            </a:r>
          </a:p>
          <a:p>
            <a:pPr marL="111125" indent="0" algn="just">
              <a:spcBef>
                <a:spcPts val="600"/>
              </a:spcBef>
              <a:buNone/>
              <a:defRPr/>
            </a:pPr>
            <a:endParaRPr lang="en-US" sz="2200" dirty="0">
              <a:latin typeface="Times New Roman" pitchFamily="18" charset="0"/>
              <a:cs typeface="Times New Roman" pitchFamily="18" charset="0"/>
            </a:endParaRPr>
          </a:p>
          <a:p>
            <a:pPr marL="454025" algn="just">
              <a:spcBef>
                <a:spcPts val="600"/>
              </a:spcBef>
              <a:buFont typeface="Wingdings" panose="05000000000000000000" pitchFamily="2" charset="2"/>
              <a:buChar char="ü"/>
              <a:defRPr/>
            </a:pPr>
            <a:r>
              <a:rPr lang="en-US" sz="2200" dirty="0">
                <a:latin typeface="Times New Roman" pitchFamily="18" charset="0"/>
                <a:cs typeface="Times New Roman" pitchFamily="18" charset="0"/>
              </a:rPr>
              <a:t>Agreement should be on non-judicial stamp paper of Rs. 100/-with Core staffs members whose names are mentioned in the Bid </a:t>
            </a:r>
            <a:r>
              <a:rPr lang="en-US" sz="2200" dirty="0" smtClean="0">
                <a:latin typeface="Times New Roman" pitchFamily="18" charset="0"/>
                <a:cs typeface="Times New Roman" pitchFamily="18" charset="0"/>
              </a:rPr>
              <a:t>document</a:t>
            </a:r>
          </a:p>
          <a:p>
            <a:pPr marL="111125" indent="0" algn="just">
              <a:spcBef>
                <a:spcPts val="600"/>
              </a:spcBef>
              <a:buNone/>
              <a:defRPr/>
            </a:pPr>
            <a:endParaRPr lang="en-US" sz="2200" dirty="0" smtClean="0">
              <a:latin typeface="Times New Roman" pitchFamily="18" charset="0"/>
              <a:cs typeface="Times New Roman" pitchFamily="18" charset="0"/>
            </a:endParaRPr>
          </a:p>
          <a:p>
            <a:pPr marL="454025" algn="just">
              <a:spcBef>
                <a:spcPts val="600"/>
              </a:spcBef>
              <a:buFont typeface="Wingdings" panose="05000000000000000000" pitchFamily="2" charset="2"/>
              <a:buChar char="ü"/>
              <a:defRPr/>
            </a:pPr>
            <a:r>
              <a:rPr lang="en-US" sz="2200" dirty="0" smtClean="0">
                <a:latin typeface="Times New Roman" pitchFamily="18" charset="0"/>
                <a:cs typeface="Times New Roman" pitchFamily="18" charset="0"/>
              </a:rPr>
              <a:t>In case of any change in core team member of FA, </a:t>
            </a:r>
            <a:r>
              <a:rPr lang="en-US" sz="2200" b="1" dirty="0" smtClean="0">
                <a:solidFill>
                  <a:srgbClr val="0070C0"/>
                </a:solidFill>
                <a:latin typeface="Times New Roman" pitchFamily="18" charset="0"/>
                <a:cs typeface="Times New Roman" pitchFamily="18" charset="0"/>
              </a:rPr>
              <a:t>prior permission of IIPS is essential</a:t>
            </a:r>
            <a:endParaRPr lang="en-US" sz="2200" b="1" dirty="0">
              <a:solidFill>
                <a:srgbClr val="0070C0"/>
              </a:solidFill>
              <a:latin typeface="Times New Roman" pitchFamily="18" charset="0"/>
              <a:cs typeface="Times New Roman" pitchFamily="18" charset="0"/>
            </a:endParaRPr>
          </a:p>
          <a:p>
            <a:pPr marL="111125" indent="0" algn="just">
              <a:spcBef>
                <a:spcPts val="600"/>
              </a:spcBef>
              <a:buNone/>
              <a:defRPr/>
            </a:pPr>
            <a:endParaRPr lang="en-US" sz="2200" dirty="0">
              <a:latin typeface="Times New Roman" pitchFamily="18" charset="0"/>
              <a:cs typeface="Times New Roman" pitchFamily="18" charset="0"/>
            </a:endParaRPr>
          </a:p>
          <a:p>
            <a:pPr marL="454025" algn="just">
              <a:spcBef>
                <a:spcPts val="600"/>
              </a:spcBef>
              <a:buFont typeface="Wingdings" panose="05000000000000000000" pitchFamily="2" charset="2"/>
              <a:buChar char="ü"/>
              <a:defRPr/>
            </a:pPr>
            <a:r>
              <a:rPr lang="en-US" sz="2200" dirty="0">
                <a:latin typeface="Times New Roman" pitchFamily="18" charset="0"/>
                <a:cs typeface="Times New Roman" pitchFamily="18" charset="0"/>
              </a:rPr>
              <a:t>FAs must provide a copy of bio-data, proofs of identity and minimum qualification of all the staff (field and office including field level </a:t>
            </a:r>
            <a:r>
              <a:rPr lang="en-US" sz="2200" dirty="0" smtClean="0">
                <a:latin typeface="Times New Roman" pitchFamily="18" charset="0"/>
                <a:cs typeface="Times New Roman" pitchFamily="18" charset="0"/>
              </a:rPr>
              <a:t>investigators), </a:t>
            </a:r>
            <a:r>
              <a:rPr lang="en-US" sz="2200" b="1" dirty="0" smtClean="0">
                <a:solidFill>
                  <a:srgbClr val="0070C0"/>
                </a:solidFill>
                <a:latin typeface="Times New Roman" pitchFamily="18" charset="0"/>
                <a:cs typeface="Times New Roman" pitchFamily="18" charset="0"/>
              </a:rPr>
              <a:t>recruited at different stages </a:t>
            </a:r>
            <a:r>
              <a:rPr lang="en-US" sz="2200" b="1" dirty="0">
                <a:solidFill>
                  <a:srgbClr val="0070C0"/>
                </a:solidFill>
                <a:latin typeface="Times New Roman" pitchFamily="18" charset="0"/>
                <a:cs typeface="Times New Roman" pitchFamily="18" charset="0"/>
              </a:rPr>
              <a:t>of </a:t>
            </a:r>
            <a:r>
              <a:rPr lang="en-US" sz="2200" b="1" dirty="0" smtClean="0">
                <a:solidFill>
                  <a:srgbClr val="0070C0"/>
                </a:solidFill>
                <a:latin typeface="Times New Roman" pitchFamily="18" charset="0"/>
                <a:cs typeface="Times New Roman" pitchFamily="18" charset="0"/>
              </a:rPr>
              <a:t>survey</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well in advance to IIPS</a:t>
            </a:r>
          </a:p>
          <a:p>
            <a:pPr marL="111125" indent="0" algn="just">
              <a:spcBef>
                <a:spcPts val="600"/>
              </a:spcBef>
              <a:buNone/>
              <a:defRPr/>
            </a:pPr>
            <a:endParaRPr lang="en-US" sz="2200" dirty="0">
              <a:latin typeface="Times New Roman" pitchFamily="18" charset="0"/>
              <a:cs typeface="Times New Roman" pitchFamily="18" charset="0"/>
            </a:endParaRPr>
          </a:p>
        </p:txBody>
      </p:sp>
      <p:sp>
        <p:nvSpPr>
          <p:cNvPr id="2" name="TextBox 1"/>
          <p:cNvSpPr txBox="1"/>
          <p:nvPr/>
        </p:nvSpPr>
        <p:spPr>
          <a:xfrm>
            <a:off x="685800" y="71414"/>
            <a:ext cx="7990656" cy="646113"/>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extLst>
      <p:ext uri="{BB962C8B-B14F-4D97-AF65-F5344CB8AC3E}">
        <p14:creationId xmlns:p14="http://schemas.microsoft.com/office/powerpoint/2010/main" val="760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85800" y="71414"/>
            <a:ext cx="7990656" cy="646113"/>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Protocols of M &amp; L implementation by FAs</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
        <p:nvSpPr>
          <p:cNvPr id="4" name="Content Placeholder 2"/>
          <p:cNvSpPr>
            <a:spLocks noGrp="1"/>
          </p:cNvSpPr>
          <p:nvPr>
            <p:ph idx="1"/>
          </p:nvPr>
        </p:nvSpPr>
        <p:spPr>
          <a:xfrm>
            <a:off x="685800" y="1066800"/>
            <a:ext cx="8077200" cy="4724400"/>
          </a:xfrm>
        </p:spPr>
        <p:txBody>
          <a:bodyPr>
            <a:noAutofit/>
          </a:bodyPr>
          <a:lstStyle/>
          <a:p>
            <a:pPr lvl="0" algn="just">
              <a:buFont typeface="Wingdings" panose="05000000000000000000" pitchFamily="2" charset="2"/>
              <a:buChar char="ü"/>
            </a:pPr>
            <a:r>
              <a:rPr lang="en-GB" sz="2200" dirty="0">
                <a:latin typeface="Times New Roman" pitchFamily="18" charset="0"/>
                <a:cs typeface="Times New Roman" pitchFamily="18" charset="0"/>
              </a:rPr>
              <a:t>Hiring of adequate number of field staff </a:t>
            </a:r>
            <a:r>
              <a:rPr lang="en-GB" sz="2200" dirty="0" smtClean="0">
                <a:latin typeface="Times New Roman" pitchFamily="18" charset="0"/>
                <a:cs typeface="Times New Roman" pitchFamily="18" charset="0"/>
              </a:rPr>
              <a:t>at </a:t>
            </a:r>
            <a:r>
              <a:rPr lang="en-GB" sz="2200" dirty="0">
                <a:latin typeface="Times New Roman" pitchFamily="18" charset="0"/>
                <a:cs typeface="Times New Roman" pitchFamily="18" charset="0"/>
              </a:rPr>
              <a:t>various level for M &amp; L as per NFHS protocols </a:t>
            </a:r>
            <a:r>
              <a:rPr lang="en-GB" sz="2200" dirty="0" smtClean="0">
                <a:latin typeface="Times New Roman" pitchFamily="18" charset="0"/>
                <a:cs typeface="Times New Roman" pitchFamily="18" charset="0"/>
              </a:rPr>
              <a:t>including </a:t>
            </a:r>
            <a:r>
              <a:rPr lang="en-GB" sz="2200" b="1" dirty="0" smtClean="0">
                <a:solidFill>
                  <a:srgbClr val="0070C0"/>
                </a:solidFill>
                <a:latin typeface="Times New Roman" pitchFamily="18" charset="0"/>
                <a:cs typeface="Times New Roman" pitchFamily="18" charset="0"/>
              </a:rPr>
              <a:t>qualification, salary and DA</a:t>
            </a:r>
            <a:r>
              <a:rPr lang="en-GB" sz="2200" dirty="0" smtClean="0">
                <a:latin typeface="Times New Roman" pitchFamily="18" charset="0"/>
                <a:cs typeface="Times New Roman" pitchFamily="18" charset="0"/>
              </a:rPr>
              <a:t>, before </a:t>
            </a:r>
            <a:r>
              <a:rPr lang="en-GB" sz="2200" dirty="0">
                <a:latin typeface="Times New Roman" pitchFamily="18" charset="0"/>
                <a:cs typeface="Times New Roman" pitchFamily="18" charset="0"/>
              </a:rPr>
              <a:t>M &amp; L </a:t>
            </a:r>
            <a:r>
              <a:rPr lang="en-GB" sz="2200" dirty="0" err="1" smtClean="0">
                <a:latin typeface="Times New Roman" pitchFamily="18" charset="0"/>
                <a:cs typeface="Times New Roman" pitchFamily="18" charset="0"/>
              </a:rPr>
              <a:t>ToT</a:t>
            </a:r>
            <a:endParaRPr lang="en-GB" sz="2200" dirty="0">
              <a:latin typeface="Times New Roman" pitchFamily="18" charset="0"/>
              <a:cs typeface="Times New Roman" pitchFamily="18" charset="0"/>
            </a:endParaRPr>
          </a:p>
          <a:p>
            <a:pPr lvl="0" algn="just">
              <a:buFont typeface="Wingdings" panose="05000000000000000000" pitchFamily="2" charset="2"/>
              <a:buChar char="ü"/>
            </a:pPr>
            <a:r>
              <a:rPr lang="en-GB" sz="2200" dirty="0" smtClean="0">
                <a:latin typeface="Times New Roman" pitchFamily="18" charset="0"/>
                <a:cs typeface="Times New Roman" pitchFamily="18" charset="0"/>
              </a:rPr>
              <a:t>FA must ensure that </a:t>
            </a:r>
            <a:r>
              <a:rPr lang="en-GB" sz="2200" b="1" dirty="0" smtClean="0">
                <a:solidFill>
                  <a:srgbClr val="0070C0"/>
                </a:solidFill>
                <a:latin typeface="Times New Roman" pitchFamily="18" charset="0"/>
                <a:cs typeface="Times New Roman" pitchFamily="18" charset="0"/>
              </a:rPr>
              <a:t>all payments to field staff should be transferred in their bank account</a:t>
            </a:r>
            <a:r>
              <a:rPr lang="en-GB" sz="2200" dirty="0" smtClean="0">
                <a:latin typeface="Times New Roman" pitchFamily="18" charset="0"/>
                <a:cs typeface="Times New Roman" pitchFamily="18" charset="0"/>
              </a:rPr>
              <a:t>.</a:t>
            </a:r>
            <a:endParaRPr lang="en-GB" sz="2200" dirty="0">
              <a:latin typeface="Times New Roman" pitchFamily="18" charset="0"/>
              <a:cs typeface="Times New Roman" pitchFamily="18" charset="0"/>
            </a:endParaRPr>
          </a:p>
          <a:p>
            <a:pPr lvl="0" algn="just">
              <a:buFont typeface="Wingdings" panose="05000000000000000000" pitchFamily="2" charset="2"/>
              <a:buChar char="ü"/>
            </a:pPr>
            <a:r>
              <a:rPr lang="en-GB" sz="2200" dirty="0">
                <a:latin typeface="Times New Roman" pitchFamily="18" charset="0"/>
                <a:cs typeface="Times New Roman" pitchFamily="18" charset="0"/>
              </a:rPr>
              <a:t>Deputing two staff/ coordinators for M &amp; L </a:t>
            </a:r>
            <a:r>
              <a:rPr lang="en-GB" sz="2200" dirty="0" err="1">
                <a:latin typeface="Times New Roman" pitchFamily="18" charset="0"/>
                <a:cs typeface="Times New Roman" pitchFamily="18" charset="0"/>
              </a:rPr>
              <a:t>ToT</a:t>
            </a:r>
            <a:r>
              <a:rPr lang="en-GB" sz="2200" dirty="0">
                <a:latin typeface="Times New Roman" pitchFamily="18" charset="0"/>
                <a:cs typeface="Times New Roman" pitchFamily="18" charset="0"/>
              </a:rPr>
              <a:t> at IIPS during Jan </a:t>
            </a:r>
            <a:r>
              <a:rPr lang="en-GB" sz="2200" dirty="0" smtClean="0">
                <a:latin typeface="Times New Roman" pitchFamily="18" charset="0"/>
                <a:cs typeface="Times New Roman" pitchFamily="18" charset="0"/>
              </a:rPr>
              <a:t>29-31, 2019</a:t>
            </a:r>
          </a:p>
          <a:p>
            <a:pPr lvl="0" algn="just">
              <a:buFont typeface="Wingdings" panose="05000000000000000000" pitchFamily="2" charset="2"/>
              <a:buChar char="ü"/>
            </a:pPr>
            <a:r>
              <a:rPr lang="en-GB" sz="2200" dirty="0" smtClean="0">
                <a:latin typeface="Times New Roman" pitchFamily="18" charset="0"/>
                <a:cs typeface="Times New Roman" pitchFamily="18" charset="0"/>
              </a:rPr>
              <a:t>Organising </a:t>
            </a:r>
            <a:r>
              <a:rPr lang="en-GB" sz="2200" dirty="0">
                <a:latin typeface="Times New Roman" pitchFamily="18" charset="0"/>
                <a:cs typeface="Times New Roman" pitchFamily="18" charset="0"/>
              </a:rPr>
              <a:t>state level training for M&amp;L during Feb 7-11, </a:t>
            </a:r>
            <a:r>
              <a:rPr lang="en-GB" sz="2200" dirty="0" smtClean="0">
                <a:latin typeface="Times New Roman" pitchFamily="18" charset="0"/>
                <a:cs typeface="Times New Roman" pitchFamily="18" charset="0"/>
              </a:rPr>
              <a:t>2019</a:t>
            </a:r>
          </a:p>
          <a:p>
            <a:pPr lvl="0" algn="just">
              <a:buFont typeface="Wingdings" panose="05000000000000000000" pitchFamily="2" charset="2"/>
              <a:buChar char="ü"/>
            </a:pPr>
            <a:r>
              <a:rPr lang="en-US" sz="2200" dirty="0" smtClean="0">
                <a:latin typeface="Times New Roman" pitchFamily="18" charset="0"/>
                <a:cs typeface="Times New Roman" pitchFamily="18" charset="0"/>
              </a:rPr>
              <a:t>Mapper </a:t>
            </a:r>
            <a:r>
              <a:rPr lang="en-US" sz="2200" dirty="0">
                <a:latin typeface="Times New Roman" pitchFamily="18" charset="0"/>
                <a:cs typeface="Times New Roman" pitchFamily="18" charset="0"/>
              </a:rPr>
              <a:t>and Lister must be  graduates in any </a:t>
            </a:r>
            <a:r>
              <a:rPr lang="en-US" sz="2200" dirty="0" smtClean="0">
                <a:latin typeface="Times New Roman" pitchFamily="18" charset="0"/>
                <a:cs typeface="Times New Roman" pitchFamily="18" charset="0"/>
              </a:rPr>
              <a:t>stream.</a:t>
            </a:r>
          </a:p>
          <a:p>
            <a:pPr lvl="0" algn="just">
              <a:buFont typeface="Wingdings" panose="05000000000000000000" pitchFamily="2" charset="2"/>
              <a:buChar char="ü"/>
            </a:pPr>
            <a:r>
              <a:rPr lang="en-US" sz="2200" b="1" dirty="0" smtClean="0">
                <a:solidFill>
                  <a:srgbClr val="0070C0"/>
                </a:solidFill>
                <a:latin typeface="Times New Roman" pitchFamily="18" charset="0"/>
                <a:cs typeface="Times New Roman" pitchFamily="18" charset="0"/>
              </a:rPr>
              <a:t>All </a:t>
            </a:r>
            <a:r>
              <a:rPr lang="en-US" sz="2200" b="1" dirty="0">
                <a:solidFill>
                  <a:srgbClr val="0070C0"/>
                </a:solidFill>
                <a:latin typeface="Times New Roman" pitchFamily="18" charset="0"/>
                <a:cs typeface="Times New Roman" pitchFamily="18" charset="0"/>
              </a:rPr>
              <a:t>the educational documents of the trainees will be verified by IIPS </a:t>
            </a:r>
            <a:r>
              <a:rPr lang="en-US" sz="2200" b="1" dirty="0" smtClean="0">
                <a:solidFill>
                  <a:srgbClr val="0070C0"/>
                </a:solidFill>
                <a:latin typeface="Times New Roman" pitchFamily="18" charset="0"/>
                <a:cs typeface="Times New Roman" pitchFamily="18" charset="0"/>
              </a:rPr>
              <a:t>SPO/PO</a:t>
            </a:r>
            <a:r>
              <a:rPr lang="en-US" sz="2200" dirty="0" smtClean="0">
                <a:latin typeface="Times New Roman" pitchFamily="18" charset="0"/>
                <a:cs typeface="Times New Roman" pitchFamily="18" charset="0"/>
              </a:rPr>
              <a: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85800" y="71414"/>
            <a:ext cx="7990656" cy="646113"/>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
        <p:nvSpPr>
          <p:cNvPr id="4" name="Content Placeholder 2"/>
          <p:cNvSpPr>
            <a:spLocks noGrp="1"/>
          </p:cNvSpPr>
          <p:nvPr>
            <p:ph idx="1"/>
          </p:nvPr>
        </p:nvSpPr>
        <p:spPr>
          <a:xfrm>
            <a:off x="685800" y="1066800"/>
            <a:ext cx="8077200" cy="4724400"/>
          </a:xfrm>
        </p:spPr>
        <p:txBody>
          <a:bodyPr>
            <a:noAutofit/>
          </a:bodyPr>
          <a:lstStyle/>
          <a:p>
            <a:pPr lvl="0" algn="just">
              <a:buFont typeface="Wingdings" panose="05000000000000000000" pitchFamily="2" charset="2"/>
              <a:buChar char="ü"/>
            </a:pPr>
            <a:r>
              <a:rPr lang="en-US" sz="2200" dirty="0" smtClean="0">
                <a:latin typeface="Times New Roman" pitchFamily="18" charset="0"/>
                <a:cs typeface="Times New Roman" pitchFamily="18" charset="0"/>
              </a:rPr>
              <a:t>Adequate </a:t>
            </a:r>
            <a:r>
              <a:rPr lang="en-US" sz="2200" dirty="0">
                <a:latin typeface="Times New Roman" pitchFamily="18" charset="0"/>
                <a:cs typeface="Times New Roman" pitchFamily="18" charset="0"/>
              </a:rPr>
              <a:t>field practice, acquainted with the real field </a:t>
            </a:r>
            <a:r>
              <a:rPr lang="en-US" sz="2200" dirty="0" smtClean="0">
                <a:latin typeface="Times New Roman" pitchFamily="18" charset="0"/>
                <a:cs typeface="Times New Roman" pitchFamily="18" charset="0"/>
              </a:rPr>
              <a:t>situation</a:t>
            </a:r>
          </a:p>
          <a:p>
            <a:pPr marL="0" lvl="0" indent="0" algn="just">
              <a:buNone/>
            </a:pPr>
            <a:endParaRPr lang="en-US" sz="2200" dirty="0" smtClean="0">
              <a:latin typeface="Times New Roman" pitchFamily="18" charset="0"/>
              <a:cs typeface="Times New Roman" pitchFamily="18" charset="0"/>
            </a:endParaRPr>
          </a:p>
          <a:p>
            <a:pPr lvl="0" algn="just">
              <a:buFont typeface="Wingdings" panose="05000000000000000000" pitchFamily="2" charset="2"/>
              <a:buChar char="ü"/>
            </a:pPr>
            <a:r>
              <a:rPr lang="en-US" sz="2200" dirty="0" smtClean="0">
                <a:latin typeface="Times New Roman" pitchFamily="18" charset="0"/>
                <a:cs typeface="Times New Roman" pitchFamily="18" charset="0"/>
              </a:rPr>
              <a:t>Provision </a:t>
            </a:r>
            <a:r>
              <a:rPr lang="en-US" sz="2200" dirty="0">
                <a:latin typeface="Times New Roman" pitchFamily="18" charset="0"/>
                <a:cs typeface="Times New Roman" pitchFamily="18" charset="0"/>
              </a:rPr>
              <a:t>of </a:t>
            </a:r>
            <a:r>
              <a:rPr lang="en-US" sz="2200" b="1" dirty="0">
                <a:solidFill>
                  <a:srgbClr val="0070C0"/>
                </a:solidFill>
                <a:latin typeface="Times New Roman" pitchFamily="18" charset="0"/>
                <a:cs typeface="Times New Roman" pitchFamily="18" charset="0"/>
              </a:rPr>
              <a:t>additional </a:t>
            </a:r>
            <a:r>
              <a:rPr lang="en-US" sz="2200" b="1" dirty="0" smtClean="0">
                <a:solidFill>
                  <a:srgbClr val="0070C0"/>
                </a:solidFill>
                <a:latin typeface="Times New Roman" pitchFamily="18" charset="0"/>
                <a:cs typeface="Times New Roman" pitchFamily="18" charset="0"/>
              </a:rPr>
              <a:t>training</a:t>
            </a:r>
          </a:p>
          <a:p>
            <a:pPr marL="0" lvl="0" indent="0" algn="just">
              <a:buNone/>
            </a:pPr>
            <a:endParaRPr lang="en-US" sz="2200" dirty="0" smtClean="0">
              <a:latin typeface="Times New Roman" pitchFamily="18" charset="0"/>
              <a:cs typeface="Times New Roman" pitchFamily="18" charset="0"/>
            </a:endParaRPr>
          </a:p>
          <a:p>
            <a:pPr lvl="0" algn="just">
              <a:buFont typeface="Wingdings" panose="05000000000000000000" pitchFamily="2" charset="2"/>
              <a:buChar char="ü"/>
            </a:pPr>
            <a:r>
              <a:rPr lang="en-US" sz="2200" dirty="0" smtClean="0">
                <a:latin typeface="Times New Roman" pitchFamily="18" charset="0"/>
                <a:cs typeface="Times New Roman" pitchFamily="18" charset="0"/>
              </a:rPr>
              <a:t>FA </a:t>
            </a:r>
            <a:r>
              <a:rPr lang="en-US" sz="2200" dirty="0">
                <a:latin typeface="Times New Roman" pitchFamily="18" charset="0"/>
                <a:cs typeface="Times New Roman" pitchFamily="18" charset="0"/>
              </a:rPr>
              <a:t>will be responsible for any official payment to obtain CEB maps from the Census </a:t>
            </a:r>
            <a:r>
              <a:rPr lang="en-US" sz="2200" dirty="0" smtClean="0">
                <a:latin typeface="Times New Roman" pitchFamily="18" charset="0"/>
                <a:cs typeface="Times New Roman" pitchFamily="18" charset="0"/>
              </a:rPr>
              <a:t>Office</a:t>
            </a:r>
          </a:p>
          <a:p>
            <a:pPr lvl="0" algn="just">
              <a:buFont typeface="Wingdings" panose="05000000000000000000" pitchFamily="2" charset="2"/>
              <a:buChar char="ü"/>
            </a:pPr>
            <a:r>
              <a:rPr lang="en-US" sz="2200" dirty="0" smtClean="0">
                <a:latin typeface="Times New Roman" pitchFamily="18" charset="0"/>
                <a:cs typeface="Times New Roman" pitchFamily="18" charset="0"/>
              </a:rPr>
              <a:t>The Data entry operators should be </a:t>
            </a:r>
            <a:r>
              <a:rPr lang="en-US" sz="2200" b="1" dirty="0" smtClean="0">
                <a:solidFill>
                  <a:srgbClr val="0070C0"/>
                </a:solidFill>
                <a:latin typeface="Times New Roman" pitchFamily="18" charset="0"/>
                <a:cs typeface="Times New Roman" pitchFamily="18" charset="0"/>
              </a:rPr>
              <a:t>comprehensively trained by M&amp;L coordinators</a:t>
            </a:r>
            <a:r>
              <a:rPr lang="en-US" sz="2200" dirty="0" smtClean="0">
                <a:latin typeface="Times New Roman" pitchFamily="18" charset="0"/>
                <a:cs typeface="Times New Roman" pitchFamily="18" charset="0"/>
              </a:rPr>
              <a:t> before preparing excel sheets containing M&amp;L data. </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1913790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85800" y="71414"/>
            <a:ext cx="7990656" cy="646113"/>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a:r>
              <a:rPr lang="en-US" sz="3200" i="0" dirty="0">
                <a:solidFill>
                  <a:schemeClr val="bg1"/>
                </a:solidFill>
              </a:rPr>
              <a:t>Quality assurance of M &amp; L data</a:t>
            </a:r>
            <a:endParaRPr lang="en-IN" sz="3200" i="0" dirty="0">
              <a:solidFill>
                <a:schemeClr val="bg1"/>
              </a:solidFill>
            </a:endParaRPr>
          </a:p>
        </p:txBody>
      </p:sp>
      <p:sp>
        <p:nvSpPr>
          <p:cNvPr id="4" name="Content Placeholder 2"/>
          <p:cNvSpPr>
            <a:spLocks noGrp="1"/>
          </p:cNvSpPr>
          <p:nvPr>
            <p:ph idx="1"/>
          </p:nvPr>
        </p:nvSpPr>
        <p:spPr>
          <a:xfrm>
            <a:off x="533400" y="1066800"/>
            <a:ext cx="8143056" cy="4724400"/>
          </a:xfrm>
        </p:spPr>
        <p:txBody>
          <a:bodyPr>
            <a:noAutofit/>
          </a:bodyPr>
          <a:lstStyle/>
          <a:p>
            <a:pPr marL="719138" indent="-539750" algn="just">
              <a:buFont typeface="Wingdings" pitchFamily="2" charset="2"/>
              <a:buChar char="ü"/>
            </a:pPr>
            <a:r>
              <a:rPr lang="en-US" sz="2200" dirty="0">
                <a:latin typeface="Times New Roman" pitchFamily="18" charset="0"/>
                <a:cs typeface="Times New Roman" pitchFamily="18" charset="0"/>
              </a:rPr>
              <a:t>Planning of M&amp;L operation should be in a phased </a:t>
            </a:r>
            <a:r>
              <a:rPr lang="en-US" sz="2200" dirty="0" smtClean="0">
                <a:latin typeface="Times New Roman" pitchFamily="18" charset="0"/>
                <a:cs typeface="Times New Roman" pitchFamily="18" charset="0"/>
              </a:rPr>
              <a:t>manner, which may ensure quality monitoring by FA as well as IIPS</a:t>
            </a:r>
          </a:p>
          <a:p>
            <a:pPr marL="179388" indent="0" algn="just">
              <a:buNone/>
            </a:pPr>
            <a:endParaRPr lang="en-US" sz="2200" dirty="0">
              <a:latin typeface="Times New Roman" pitchFamily="18" charset="0"/>
              <a:cs typeface="Times New Roman" pitchFamily="18" charset="0"/>
            </a:endParaRPr>
          </a:p>
          <a:p>
            <a:pPr marL="719138" lvl="0" indent="-539750" algn="just">
              <a:buFont typeface="Wingdings" pitchFamily="2" charset="2"/>
              <a:buChar char="ü"/>
            </a:pPr>
            <a:r>
              <a:rPr lang="en-US" sz="2200" dirty="0">
                <a:latin typeface="Times New Roman" pitchFamily="18" charset="0"/>
                <a:cs typeface="Times New Roman" pitchFamily="18" charset="0"/>
              </a:rPr>
              <a:t>Team movement plan must be shared with </a:t>
            </a:r>
            <a:r>
              <a:rPr lang="en-US" sz="2200" dirty="0" smtClean="0">
                <a:latin typeface="Times New Roman" pitchFamily="18" charset="0"/>
                <a:cs typeface="Times New Roman" pitchFamily="18" charset="0"/>
              </a:rPr>
              <a:t>IIPS</a:t>
            </a:r>
          </a:p>
          <a:p>
            <a:pPr marL="179388" lvl="0" indent="0" algn="just">
              <a:buNone/>
            </a:pPr>
            <a:endParaRPr lang="en-US" sz="2200" dirty="0">
              <a:latin typeface="Times New Roman" pitchFamily="18" charset="0"/>
              <a:cs typeface="Times New Roman" pitchFamily="18" charset="0"/>
            </a:endParaRPr>
          </a:p>
          <a:p>
            <a:pPr marL="719138" lvl="0" indent="-539750" algn="just">
              <a:buFont typeface="Wingdings" pitchFamily="2" charset="2"/>
              <a:buChar char="ü"/>
            </a:pPr>
            <a:r>
              <a:rPr lang="en-US" sz="2200" dirty="0">
                <a:latin typeface="Times New Roman" pitchFamily="18" charset="0"/>
                <a:cs typeface="Times New Roman" pitchFamily="18" charset="0"/>
              </a:rPr>
              <a:t>The quality checks by M&amp;L coordinator (s) of Field Agency</a:t>
            </a:r>
          </a:p>
          <a:p>
            <a:pPr marL="719138" lvl="0" indent="-539750" algn="just">
              <a:buFont typeface="Wingdings" pitchFamily="2" charset="2"/>
              <a:buChar char="ü"/>
            </a:pPr>
            <a:endParaRPr lang="en-IN" sz="2200" dirty="0">
              <a:latin typeface="Times New Roman" pitchFamily="18" charset="0"/>
              <a:cs typeface="Times New Roman" pitchFamily="18" charset="0"/>
            </a:endParaRPr>
          </a:p>
          <a:p>
            <a:pPr marL="719138" indent="-539750" algn="just">
              <a:buFont typeface="Wingdings" pitchFamily="2" charset="2"/>
              <a:buChar char="ü"/>
            </a:pPr>
            <a:r>
              <a:rPr lang="en-US" sz="2200" dirty="0">
                <a:latin typeface="Times New Roman" pitchFamily="18" charset="0"/>
                <a:cs typeface="Times New Roman" pitchFamily="18" charset="0"/>
              </a:rPr>
              <a:t>SPO/PO/ PIs of NFHS-5/ Official from MoHFW will assess the quality of </a:t>
            </a:r>
            <a:r>
              <a:rPr lang="en-US" sz="2200" dirty="0" smtClean="0">
                <a:latin typeface="Times New Roman" pitchFamily="18" charset="0"/>
                <a:cs typeface="Times New Roman" pitchFamily="18" charset="0"/>
              </a:rPr>
              <a:t>data collected</a:t>
            </a:r>
            <a:endParaRPr lang="en-US" sz="2200" dirty="0">
              <a:latin typeface="Times New Roman" pitchFamily="18" charset="0"/>
              <a:cs typeface="Times New Roman" pitchFamily="18" charset="0"/>
            </a:endParaRPr>
          </a:p>
          <a:p>
            <a:pPr marL="179388" algn="just"/>
            <a:endParaRPr lang="en-US" sz="2200" dirty="0">
              <a:latin typeface="Times New Roman" pitchFamily="18" charset="0"/>
              <a:cs typeface="Times New Roman" pitchFamily="18" charset="0"/>
            </a:endParaRPr>
          </a:p>
          <a:p>
            <a:pPr marL="719138" indent="-539750" algn="just">
              <a:buFont typeface="Wingdings" pitchFamily="2" charset="2"/>
              <a:buChar char="ü"/>
            </a:pPr>
            <a:r>
              <a:rPr lang="en-US" sz="2200" dirty="0">
                <a:latin typeface="Times New Roman" pitchFamily="18" charset="0"/>
                <a:cs typeface="Times New Roman" pitchFamily="18" charset="0"/>
              </a:rPr>
              <a:t>Excel sheet containing error free listing data must be counter signed by M &amp; L coordinator of FA and IIPS SPO/ PO before sending to NFHS-5 office</a:t>
            </a:r>
          </a:p>
        </p:txBody>
      </p:sp>
    </p:spTree>
    <p:extLst>
      <p:ext uri="{BB962C8B-B14F-4D97-AF65-F5344CB8AC3E}">
        <p14:creationId xmlns:p14="http://schemas.microsoft.com/office/powerpoint/2010/main" val="143712157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0"/>
          <p:cNvSpPr>
            <a:spLocks noChangeArrowheads="1"/>
          </p:cNvSpPr>
          <p:nvPr/>
        </p:nvSpPr>
        <p:spPr bwMode="auto">
          <a:xfrm>
            <a:off x="304800" y="838200"/>
            <a:ext cx="8534400" cy="5776966"/>
          </a:xfrm>
          <a:prstGeom prst="rect">
            <a:avLst/>
          </a:prstGeom>
          <a:noFill/>
          <a:ln w="9525">
            <a:noFill/>
            <a:miter lim="800000"/>
            <a:headEnd/>
            <a:tailEnd/>
          </a:ln>
        </p:spPr>
        <p:txBody>
          <a:bodyPr wrap="square" anchor="ctr">
            <a:spAutoFit/>
          </a:bodyPr>
          <a:lstStyle/>
          <a:p>
            <a:pPr marL="454025" indent="-342900" algn="just">
              <a:spcBef>
                <a:spcPts val="600"/>
              </a:spcBef>
              <a:buFont typeface="Wingdings" panose="05000000000000000000" pitchFamily="2" charset="2"/>
              <a:buChar char="ü"/>
              <a:defRPr/>
            </a:pPr>
            <a:r>
              <a:rPr lang="en-US" sz="2200" b="0" i="0" dirty="0">
                <a:solidFill>
                  <a:schemeClr val="tx1"/>
                </a:solidFill>
                <a:cs typeface="Times New Roman" pitchFamily="18" charset="0"/>
              </a:rPr>
              <a:t>The FAs must translate all Schedules and manuals (Interviewer’s and CAB) into the appropriate </a:t>
            </a:r>
            <a:r>
              <a:rPr lang="en-US" sz="2200" i="0" dirty="0">
                <a:solidFill>
                  <a:srgbClr val="0070C0"/>
                </a:solidFill>
                <a:cs typeface="Times New Roman" pitchFamily="18" charset="0"/>
              </a:rPr>
              <a:t>local language(s) </a:t>
            </a:r>
            <a:r>
              <a:rPr lang="en-US" sz="2200" b="0" i="0" dirty="0">
                <a:solidFill>
                  <a:schemeClr val="tx1"/>
                </a:solidFill>
                <a:cs typeface="Times New Roman" pitchFamily="18" charset="0"/>
              </a:rPr>
              <a:t>using the template of Schedules provided to the FA by IIPS</a:t>
            </a:r>
          </a:p>
          <a:p>
            <a:pPr marL="454025" indent="-342900" algn="just">
              <a:spcBef>
                <a:spcPts val="600"/>
              </a:spcBef>
              <a:buFont typeface="Wingdings" panose="05000000000000000000" pitchFamily="2" charset="2"/>
              <a:buChar char="ü"/>
              <a:defRPr/>
            </a:pPr>
            <a:endParaRPr lang="en-US" sz="2200" b="0" i="0" dirty="0">
              <a:solidFill>
                <a:schemeClr val="tx1"/>
              </a:solidFill>
              <a:cs typeface="Times New Roman" pitchFamily="18" charset="0"/>
            </a:endParaRPr>
          </a:p>
          <a:p>
            <a:pPr marL="454025" indent="-342900" algn="just">
              <a:spcBef>
                <a:spcPts val="600"/>
              </a:spcBef>
              <a:buFont typeface="Wingdings" panose="05000000000000000000" pitchFamily="2" charset="2"/>
              <a:buChar char="ü"/>
              <a:defRPr/>
            </a:pPr>
            <a:r>
              <a:rPr lang="en-US" sz="2200" b="0" i="0" dirty="0">
                <a:solidFill>
                  <a:schemeClr val="tx1"/>
                </a:solidFill>
                <a:cs typeface="Times New Roman" pitchFamily="18" charset="0"/>
              </a:rPr>
              <a:t>FAs must seek approval </a:t>
            </a:r>
            <a:r>
              <a:rPr lang="en-US" sz="2200" b="0" i="0" dirty="0" smtClean="0">
                <a:solidFill>
                  <a:schemeClr val="tx1"/>
                </a:solidFill>
                <a:cs typeface="Times New Roman" pitchFamily="18" charset="0"/>
              </a:rPr>
              <a:t>of translated </a:t>
            </a:r>
            <a:r>
              <a:rPr lang="en-US" sz="2200" b="0" i="0" dirty="0">
                <a:solidFill>
                  <a:schemeClr val="tx1"/>
                </a:solidFill>
                <a:cs typeface="Times New Roman" pitchFamily="18" charset="0"/>
              </a:rPr>
              <a:t>instruments from IIPS</a:t>
            </a:r>
            <a:r>
              <a:rPr lang="en-US" sz="2200" b="0" i="0" dirty="0" smtClean="0">
                <a:solidFill>
                  <a:schemeClr val="tx1"/>
                </a:solidFill>
                <a:cs typeface="Times New Roman" pitchFamily="18" charset="0"/>
              </a:rPr>
              <a:t>.</a:t>
            </a:r>
          </a:p>
          <a:p>
            <a:pPr marL="111125" algn="just">
              <a:spcBef>
                <a:spcPts val="600"/>
              </a:spcBef>
              <a:defRPr/>
            </a:pPr>
            <a:endParaRPr lang="en-US" sz="2200" b="0" i="0" dirty="0">
              <a:solidFill>
                <a:schemeClr val="tx1"/>
              </a:solidFill>
              <a:cs typeface="Times New Roman" pitchFamily="18" charset="0"/>
            </a:endParaRPr>
          </a:p>
          <a:p>
            <a:pPr marL="454025" indent="-342900" algn="just">
              <a:spcBef>
                <a:spcPts val="600"/>
              </a:spcBef>
              <a:buFont typeface="Wingdings" panose="05000000000000000000" pitchFamily="2" charset="2"/>
              <a:buChar char="ü"/>
              <a:defRPr/>
            </a:pPr>
            <a:r>
              <a:rPr lang="en-US" sz="2200" b="0" i="0" dirty="0">
                <a:solidFill>
                  <a:schemeClr val="tx1"/>
                </a:solidFill>
                <a:cs typeface="Times New Roman" pitchFamily="18" charset="0"/>
              </a:rPr>
              <a:t>Recruitment </a:t>
            </a:r>
            <a:r>
              <a:rPr lang="en-US" sz="2200" b="0" i="0" dirty="0" smtClean="0">
                <a:solidFill>
                  <a:schemeClr val="tx1"/>
                </a:solidFill>
                <a:cs typeface="Times New Roman" pitchFamily="18" charset="0"/>
              </a:rPr>
              <a:t>of </a:t>
            </a:r>
            <a:r>
              <a:rPr lang="en-US" sz="2200" b="0" i="0" dirty="0">
                <a:solidFill>
                  <a:schemeClr val="tx1"/>
                </a:solidFill>
                <a:cs typeface="Times New Roman" pitchFamily="18" charset="0"/>
              </a:rPr>
              <a:t>adequate number of field investigators (MI, HI, FI</a:t>
            </a:r>
            <a:r>
              <a:rPr lang="en-US" sz="2200" b="0" i="0" dirty="0" smtClean="0">
                <a:solidFill>
                  <a:schemeClr val="tx1"/>
                </a:solidFill>
                <a:cs typeface="Times New Roman" pitchFamily="18" charset="0"/>
              </a:rPr>
              <a:t>) as per NFHS protocols including </a:t>
            </a:r>
            <a:r>
              <a:rPr lang="en-US" sz="2200" i="0" dirty="0" smtClean="0">
                <a:solidFill>
                  <a:srgbClr val="0070C0"/>
                </a:solidFill>
                <a:cs typeface="Times New Roman" pitchFamily="18" charset="0"/>
              </a:rPr>
              <a:t>qualification, salary and DA, </a:t>
            </a:r>
            <a:r>
              <a:rPr lang="en-US" sz="2200" b="0" i="0" dirty="0">
                <a:solidFill>
                  <a:schemeClr val="tx1"/>
                </a:solidFill>
                <a:cs typeface="Times New Roman" pitchFamily="18" charset="0"/>
              </a:rPr>
              <a:t>before main survey TOT </a:t>
            </a:r>
            <a:r>
              <a:rPr lang="en-US" sz="2200" b="0" i="0" dirty="0" smtClean="0">
                <a:solidFill>
                  <a:schemeClr val="tx1"/>
                </a:solidFill>
                <a:cs typeface="Times New Roman" pitchFamily="18" charset="0"/>
              </a:rPr>
              <a:t>to be organized </a:t>
            </a:r>
            <a:r>
              <a:rPr lang="en-US" sz="2200" b="0" i="0" dirty="0">
                <a:solidFill>
                  <a:schemeClr val="tx1"/>
                </a:solidFill>
                <a:cs typeface="Times New Roman" pitchFamily="18" charset="0"/>
              </a:rPr>
              <a:t>by IIPS</a:t>
            </a:r>
            <a:r>
              <a:rPr lang="en-US" sz="2200" b="0" i="0" dirty="0" smtClean="0">
                <a:solidFill>
                  <a:schemeClr val="tx1"/>
                </a:solidFill>
                <a:cs typeface="Times New Roman" pitchFamily="18" charset="0"/>
              </a:rPr>
              <a:t>.</a:t>
            </a:r>
          </a:p>
          <a:p>
            <a:pPr marL="111125" algn="just">
              <a:spcBef>
                <a:spcPts val="600"/>
              </a:spcBef>
              <a:defRPr/>
            </a:pPr>
            <a:endParaRPr lang="en-US" sz="2200" b="0" i="0" dirty="0" smtClean="0">
              <a:solidFill>
                <a:schemeClr val="tx1"/>
              </a:solidFill>
              <a:cs typeface="Times New Roman" pitchFamily="18" charset="0"/>
            </a:endParaRPr>
          </a:p>
          <a:p>
            <a:pPr marL="342900" lvl="0" indent="-342900" algn="just" eaLnBrk="1" hangingPunct="1">
              <a:spcBef>
                <a:spcPct val="20000"/>
              </a:spcBef>
              <a:buFont typeface="Wingdings" panose="05000000000000000000" pitchFamily="2" charset="2"/>
              <a:buChar char="ü"/>
            </a:pPr>
            <a:r>
              <a:rPr lang="en-GB" sz="2200" b="0" i="0" kern="0" dirty="0">
                <a:solidFill>
                  <a:srgbClr val="000000"/>
                </a:solidFill>
                <a:cs typeface="Times New Roman" pitchFamily="18" charset="0"/>
              </a:rPr>
              <a:t>FA must ensure that </a:t>
            </a:r>
            <a:r>
              <a:rPr lang="en-GB" sz="2200" i="0" kern="0" dirty="0">
                <a:solidFill>
                  <a:srgbClr val="0070C0"/>
                </a:solidFill>
                <a:cs typeface="Times New Roman" pitchFamily="18" charset="0"/>
              </a:rPr>
              <a:t>all payments to field staff should be transferred in their bank account</a:t>
            </a:r>
            <a:r>
              <a:rPr lang="en-GB" sz="2200" b="0" i="0" kern="0" dirty="0">
                <a:solidFill>
                  <a:srgbClr val="000000"/>
                </a:solidFill>
                <a:cs typeface="Times New Roman" pitchFamily="18" charset="0"/>
              </a:rPr>
              <a:t>.</a:t>
            </a:r>
          </a:p>
          <a:p>
            <a:pPr marL="111125" algn="just">
              <a:spcBef>
                <a:spcPts val="600"/>
              </a:spcBef>
              <a:defRPr/>
            </a:pPr>
            <a:endParaRPr lang="en-US" sz="2200" b="0" i="0" dirty="0" smtClean="0">
              <a:solidFill>
                <a:schemeClr val="tx1"/>
              </a:solidFill>
              <a:cs typeface="Times New Roman" pitchFamily="18" charset="0"/>
            </a:endParaRPr>
          </a:p>
          <a:p>
            <a:pPr marL="454025" indent="-342900" algn="just">
              <a:spcBef>
                <a:spcPts val="600"/>
              </a:spcBef>
              <a:buFont typeface="Wingdings" panose="05000000000000000000" pitchFamily="2" charset="2"/>
              <a:buChar char="ü"/>
              <a:defRPr/>
            </a:pPr>
            <a:r>
              <a:rPr lang="en-US" sz="2200" b="0" i="0" dirty="0" smtClean="0">
                <a:solidFill>
                  <a:schemeClr val="tx1"/>
                </a:solidFill>
                <a:cs typeface="Times New Roman" pitchFamily="18" charset="0"/>
              </a:rPr>
              <a:t>FAs </a:t>
            </a:r>
            <a:r>
              <a:rPr lang="en-US" sz="2200" b="0" i="0" dirty="0">
                <a:solidFill>
                  <a:schemeClr val="tx1"/>
                </a:solidFill>
                <a:cs typeface="Times New Roman" pitchFamily="18" charset="0"/>
              </a:rPr>
              <a:t>must make provision for </a:t>
            </a:r>
            <a:r>
              <a:rPr lang="en-US" sz="2200" i="0" dirty="0">
                <a:solidFill>
                  <a:srgbClr val="0070C0"/>
                </a:solidFill>
                <a:cs typeface="Times New Roman" pitchFamily="18" charset="0"/>
              </a:rPr>
              <a:t>group insurance </a:t>
            </a:r>
            <a:r>
              <a:rPr lang="en-US" sz="2200" b="0" i="0" dirty="0">
                <a:solidFill>
                  <a:schemeClr val="tx1"/>
                </a:solidFill>
                <a:cs typeface="Times New Roman" pitchFamily="18" charset="0"/>
              </a:rPr>
              <a:t>to all the field staffs deployed in NFHS-5.</a:t>
            </a:r>
          </a:p>
        </p:txBody>
      </p:sp>
      <p:sp>
        <p:nvSpPr>
          <p:cNvPr id="8" name="TextBox 7"/>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Preparedness for the Main Survey Fieldwork</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0"/>
          <p:cNvSpPr>
            <a:spLocks noChangeArrowheads="1"/>
          </p:cNvSpPr>
          <p:nvPr/>
        </p:nvSpPr>
        <p:spPr bwMode="auto">
          <a:xfrm>
            <a:off x="571472" y="1049923"/>
            <a:ext cx="8176992" cy="4693593"/>
          </a:xfrm>
          <a:prstGeom prst="rect">
            <a:avLst/>
          </a:prstGeom>
          <a:noFill/>
          <a:ln w="9525">
            <a:noFill/>
            <a:miter lim="800000"/>
            <a:headEnd/>
            <a:tailEnd/>
          </a:ln>
        </p:spPr>
        <p:txBody>
          <a:bodyPr wrap="square" anchor="ctr">
            <a:spAutoFit/>
          </a:bodyPr>
          <a:lstStyle/>
          <a:p>
            <a:pPr marL="457200" indent="-346075" algn="just" eaLnBrk="0" hangingPunct="0">
              <a:spcBef>
                <a:spcPts val="600"/>
              </a:spcBef>
              <a:buFont typeface="Wingdings" panose="05000000000000000000" pitchFamily="2" charset="2"/>
              <a:buChar char="ü"/>
              <a:defRPr/>
            </a:pPr>
            <a:r>
              <a:rPr lang="en-US" sz="2200" b="0" i="0" dirty="0">
                <a:solidFill>
                  <a:schemeClr val="tx1"/>
                </a:solidFill>
                <a:cs typeface="Times New Roman" pitchFamily="18" charset="0"/>
              </a:rPr>
              <a:t>FAs must send four seniors staff per group of state/UTs for main (TOT) </a:t>
            </a:r>
          </a:p>
          <a:p>
            <a:pPr marL="976313" indent="-519113" algn="just" eaLnBrk="0" hangingPunct="0">
              <a:spcBef>
                <a:spcPts val="600"/>
              </a:spcBef>
              <a:buFont typeface="Wingdings" pitchFamily="2" charset="2"/>
              <a:buChar char="§"/>
              <a:defRPr/>
            </a:pPr>
            <a:r>
              <a:rPr lang="en-US" sz="2200" b="0" i="0" dirty="0">
                <a:solidFill>
                  <a:schemeClr val="tx1"/>
                </a:solidFill>
                <a:cs typeface="Times New Roman" pitchFamily="18" charset="0"/>
              </a:rPr>
              <a:t>One Social Scientist </a:t>
            </a:r>
          </a:p>
          <a:p>
            <a:pPr marL="976313" indent="-519113" algn="just" eaLnBrk="0" hangingPunct="0">
              <a:spcBef>
                <a:spcPts val="600"/>
              </a:spcBef>
              <a:buFont typeface="Wingdings" pitchFamily="2" charset="2"/>
              <a:buChar char="§"/>
              <a:defRPr/>
            </a:pPr>
            <a:r>
              <a:rPr lang="en-US" sz="2200" b="0" i="0" dirty="0">
                <a:solidFill>
                  <a:schemeClr val="tx1"/>
                </a:solidFill>
                <a:cs typeface="Times New Roman" pitchFamily="18" charset="0"/>
              </a:rPr>
              <a:t>One Health Coordinator</a:t>
            </a:r>
          </a:p>
          <a:p>
            <a:pPr marL="976313" indent="-519113" algn="just" eaLnBrk="0" hangingPunct="0">
              <a:spcBef>
                <a:spcPts val="600"/>
              </a:spcBef>
              <a:buFont typeface="Wingdings" pitchFamily="2" charset="2"/>
              <a:buChar char="§"/>
              <a:defRPr/>
            </a:pPr>
            <a:r>
              <a:rPr lang="en-US" sz="2200" b="0" i="0" dirty="0">
                <a:solidFill>
                  <a:schemeClr val="tx1"/>
                </a:solidFill>
                <a:cs typeface="Times New Roman" pitchFamily="18" charset="0"/>
              </a:rPr>
              <a:t>One IT coordinator</a:t>
            </a:r>
          </a:p>
          <a:p>
            <a:pPr marL="976313" indent="-519113" algn="just" eaLnBrk="0" hangingPunct="0">
              <a:spcBef>
                <a:spcPts val="600"/>
              </a:spcBef>
              <a:buFont typeface="Wingdings" pitchFamily="2" charset="2"/>
              <a:buChar char="§"/>
              <a:defRPr/>
            </a:pPr>
            <a:r>
              <a:rPr lang="en-US" sz="2200" b="0" i="0" dirty="0" smtClean="0">
                <a:solidFill>
                  <a:schemeClr val="tx1"/>
                </a:solidFill>
                <a:cs typeface="Times New Roman" pitchFamily="18" charset="0"/>
              </a:rPr>
              <a:t>Demographer</a:t>
            </a:r>
          </a:p>
          <a:p>
            <a:pPr marL="457200" algn="just" eaLnBrk="0" hangingPunct="0">
              <a:spcBef>
                <a:spcPts val="600"/>
              </a:spcBef>
              <a:defRPr/>
            </a:pPr>
            <a:endParaRPr lang="en-US" sz="2200" b="0" i="0" dirty="0">
              <a:solidFill>
                <a:schemeClr val="tx1"/>
              </a:solidFill>
              <a:cs typeface="Times New Roman" pitchFamily="18" charset="0"/>
            </a:endParaRPr>
          </a:p>
          <a:p>
            <a:pPr marL="457200" indent="-346075" algn="just" eaLnBrk="0" hangingPunct="0">
              <a:spcBef>
                <a:spcPts val="600"/>
              </a:spcBef>
              <a:buFont typeface="Wingdings" panose="05000000000000000000" pitchFamily="2" charset="2"/>
              <a:buChar char="ü"/>
              <a:defRPr/>
            </a:pPr>
            <a:r>
              <a:rPr lang="en-US" sz="2200" b="0" i="0" dirty="0" smtClean="0">
                <a:solidFill>
                  <a:schemeClr val="tx1"/>
                </a:solidFill>
                <a:cs typeface="Times New Roman" pitchFamily="18" charset="0"/>
              </a:rPr>
              <a:t>The </a:t>
            </a:r>
            <a:r>
              <a:rPr lang="en-US" sz="2200" b="0" i="0" dirty="0">
                <a:solidFill>
                  <a:schemeClr val="tx1"/>
                </a:solidFill>
                <a:cs typeface="Times New Roman" pitchFamily="18" charset="0"/>
              </a:rPr>
              <a:t>same independent set of core staff will be responsible for  conducting state/UTs level </a:t>
            </a:r>
            <a:r>
              <a:rPr lang="en-US" sz="2200" b="0" i="0" dirty="0" smtClean="0">
                <a:solidFill>
                  <a:schemeClr val="tx1"/>
                </a:solidFill>
                <a:cs typeface="Times New Roman" pitchFamily="18" charset="0"/>
              </a:rPr>
              <a:t>training in </a:t>
            </a:r>
            <a:r>
              <a:rPr lang="en-US" sz="2200" i="0" dirty="0" smtClean="0">
                <a:solidFill>
                  <a:srgbClr val="0070C0"/>
                </a:solidFill>
                <a:cs typeface="Times New Roman" pitchFamily="18" charset="0"/>
              </a:rPr>
              <a:t>local language </a:t>
            </a:r>
            <a:r>
              <a:rPr lang="en-US" sz="2200" b="0" i="0" dirty="0">
                <a:solidFill>
                  <a:schemeClr val="tx1"/>
                </a:solidFill>
                <a:cs typeface="Times New Roman" pitchFamily="18" charset="0"/>
              </a:rPr>
              <a:t>and field monitoring on regular </a:t>
            </a:r>
            <a:r>
              <a:rPr lang="en-US" sz="2200" b="0" i="0" dirty="0" smtClean="0">
                <a:solidFill>
                  <a:schemeClr val="tx1"/>
                </a:solidFill>
                <a:cs typeface="Times New Roman" pitchFamily="18" charset="0"/>
              </a:rPr>
              <a:t>basis, review of field check tables and organization of feedback sessions.</a:t>
            </a:r>
          </a:p>
          <a:p>
            <a:pPr marL="457200" indent="-346075" algn="just" eaLnBrk="0" hangingPunct="0">
              <a:spcBef>
                <a:spcPts val="600"/>
              </a:spcBef>
              <a:buFont typeface="Wingdings" panose="05000000000000000000" pitchFamily="2" charset="2"/>
              <a:buChar char="ü"/>
              <a:defRPr/>
            </a:pPr>
            <a:r>
              <a:rPr lang="en-US" sz="2200" b="0" i="0" dirty="0" smtClean="0">
                <a:solidFill>
                  <a:schemeClr val="tx1"/>
                </a:solidFill>
                <a:cs typeface="Times New Roman" pitchFamily="18" charset="0"/>
              </a:rPr>
              <a:t>The age of core team members may not exceed 65 </a:t>
            </a:r>
            <a:r>
              <a:rPr lang="en-US" sz="2200" b="0" i="0" dirty="0">
                <a:solidFill>
                  <a:schemeClr val="tx1"/>
                </a:solidFill>
                <a:cs typeface="Times New Roman" pitchFamily="18" charset="0"/>
              </a:rPr>
              <a:t>years</a:t>
            </a:r>
          </a:p>
        </p:txBody>
      </p:sp>
      <p:sp>
        <p:nvSpPr>
          <p:cNvPr id="5" name="TextBox 4"/>
          <p:cNvSpPr txBox="1"/>
          <p:nvPr/>
        </p:nvSpPr>
        <p:spPr>
          <a:xfrm>
            <a:off x="683568" y="152400"/>
            <a:ext cx="8064896" cy="576808"/>
          </a:xfrm>
          <a:prstGeom prst="rect">
            <a:avLst/>
          </a:prstGeom>
          <a:solidFill>
            <a:srgbClr val="002060"/>
          </a:solidFill>
          <a:ln w="9525">
            <a:solidFill>
              <a:schemeClr val="tx2">
                <a:lumMod val="60000"/>
                <a:lumOff val="40000"/>
              </a:schemeClr>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eaLnBrk="1" hangingPunct="1">
              <a:lnSpc>
                <a:spcPct val="90000"/>
              </a:lnSpc>
              <a:defRPr/>
            </a:pPr>
            <a:r>
              <a:rPr lang="en-US" sz="3200" i="0" dirty="0" smtClean="0">
                <a:solidFill>
                  <a:schemeClr val="bg1"/>
                </a:solidFill>
                <a:effectLst>
                  <a:outerShdw blurRad="50800" dist="38100" dir="10800000" algn="r" rotWithShape="0">
                    <a:prstClr val="black">
                      <a:alpha val="40000"/>
                    </a:prstClr>
                  </a:outerShdw>
                </a:effectLst>
                <a:ea typeface="+mj-ea"/>
                <a:cs typeface="Times New Roman" pitchFamily="18" charset="0"/>
              </a:rPr>
              <a:t>Contd..</a:t>
            </a:r>
            <a:endParaRPr lang="en-US" sz="3200" i="0" dirty="0">
              <a:solidFill>
                <a:schemeClr val="bg1"/>
              </a:solidFill>
              <a:effectLst>
                <a:outerShdw blurRad="50800" dist="38100" dir="10800000" algn="r" rotWithShape="0">
                  <a:prstClr val="black">
                    <a:alpha val="40000"/>
                  </a:prstClr>
                </a:outerShdw>
              </a:effectLst>
              <a:ea typeface="+mj-ea"/>
              <a:cs typeface="Times New Roman" pitchFamily="18" charset="0"/>
            </a:endParaRPr>
          </a:p>
        </p:txBody>
      </p:sp>
    </p:spTree>
    <p:extLst>
      <p:ext uri="{BB962C8B-B14F-4D97-AF65-F5344CB8AC3E}">
        <p14:creationId xmlns:p14="http://schemas.microsoft.com/office/powerpoint/2010/main" val="238177431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heme3">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10019</TotalTime>
  <Words>2600</Words>
  <Application>Microsoft Office PowerPoint</Application>
  <PresentationFormat>On-screen Show (4:3)</PresentationFormat>
  <Paragraphs>286</Paragraphs>
  <Slides>32</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宋体</vt:lpstr>
      <vt:lpstr>Arial</vt:lpstr>
      <vt:lpstr>Calibri</vt:lpstr>
      <vt:lpstr>Times New Roman</vt:lpstr>
      <vt:lpstr>Wingdings</vt:lpstr>
      <vt:lpstr>Theme3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MACRO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Reproductive Health &amp;  Women’s Status</dc:title>
  <dc:creator>IIPS</dc:creator>
  <cp:lastModifiedBy>Dnyanesh Kale</cp:lastModifiedBy>
  <cp:revision>1192</cp:revision>
  <cp:lastPrinted>2019-01-22T05:01:18Z</cp:lastPrinted>
  <dcterms:created xsi:type="dcterms:W3CDTF">2000-09-14T04:51:59Z</dcterms:created>
  <dcterms:modified xsi:type="dcterms:W3CDTF">2019-01-22T12:38:34Z</dcterms:modified>
</cp:coreProperties>
</file>